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28"/>
  </p:notesMasterIdLst>
  <p:sldIdLst>
    <p:sldId id="271" r:id="rId2"/>
    <p:sldId id="461" r:id="rId3"/>
    <p:sldId id="452" r:id="rId4"/>
    <p:sldId id="277" r:id="rId5"/>
    <p:sldId id="460" r:id="rId6"/>
    <p:sldId id="458" r:id="rId7"/>
    <p:sldId id="266" r:id="rId8"/>
    <p:sldId id="267" r:id="rId9"/>
    <p:sldId id="465" r:id="rId10"/>
    <p:sldId id="257" r:id="rId11"/>
    <p:sldId id="480" r:id="rId12"/>
    <p:sldId id="464" r:id="rId13"/>
    <p:sldId id="467" r:id="rId14"/>
    <p:sldId id="473" r:id="rId15"/>
    <p:sldId id="259" r:id="rId16"/>
    <p:sldId id="474" r:id="rId17"/>
    <p:sldId id="260" r:id="rId18"/>
    <p:sldId id="475" r:id="rId19"/>
    <p:sldId id="477" r:id="rId20"/>
    <p:sldId id="466" r:id="rId21"/>
    <p:sldId id="471" r:id="rId22"/>
    <p:sldId id="472" r:id="rId23"/>
    <p:sldId id="476" r:id="rId24"/>
    <p:sldId id="459" r:id="rId25"/>
    <p:sldId id="270" r:id="rId26"/>
    <p:sldId id="46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4E66"/>
    <a:srgbClr val="C2B824"/>
    <a:srgbClr val="FC6D46"/>
    <a:srgbClr val="FFFDFE"/>
    <a:srgbClr val="D3E6D5"/>
    <a:srgbClr val="FADEC4"/>
    <a:srgbClr val="F6EDCE"/>
    <a:srgbClr val="7A3456"/>
    <a:srgbClr val="1E1F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71"/>
    <p:restoredTop sz="93592"/>
  </p:normalViewPr>
  <p:slideViewPr>
    <p:cSldViewPr snapToGrid="0">
      <p:cViewPr varScale="1">
        <p:scale>
          <a:sx n="104" d="100"/>
          <a:sy n="104" d="100"/>
        </p:scale>
        <p:origin x="10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832201-6623-44AA-9447-17506E898F4F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75454-DCFE-4626-940A-610D685AD3C0}">
      <dgm:prSet/>
      <dgm:spPr>
        <a:solidFill>
          <a:srgbClr val="1A4E66"/>
        </a:solidFill>
      </dgm:spPr>
      <dgm:t>
        <a:bodyPr/>
        <a:lstStyle/>
        <a:p>
          <a:r>
            <a:rPr lang="en-US" dirty="0">
              <a:latin typeface="Avenir Book" panose="02000503020000020003" pitchFamily="2" charset="0"/>
            </a:rPr>
            <a:t>Common Definitional Components of Maladaptive Exercise: </a:t>
          </a:r>
        </a:p>
      </dgm:t>
    </dgm:pt>
    <dgm:pt modelId="{A223664A-EE9E-4D5D-8EB7-A34BB83A18CE}" type="parTrans" cxnId="{2875A07D-79F5-423E-BCD1-BA94F96D2490}">
      <dgm:prSet/>
      <dgm:spPr/>
      <dgm:t>
        <a:bodyPr/>
        <a:lstStyle/>
        <a:p>
          <a:endParaRPr lang="en-US"/>
        </a:p>
      </dgm:t>
    </dgm:pt>
    <dgm:pt modelId="{B72D096D-A749-4774-A38B-AEF4AA7C4F26}" type="sibTrans" cxnId="{2875A07D-79F5-423E-BCD1-BA94F96D2490}">
      <dgm:prSet/>
      <dgm:spPr/>
      <dgm:t>
        <a:bodyPr/>
        <a:lstStyle/>
        <a:p>
          <a:endParaRPr lang="en-US"/>
        </a:p>
      </dgm:t>
    </dgm:pt>
    <dgm:pt modelId="{2F24926C-14ED-41E9-8D4A-79307EC6A22F}">
      <dgm:prSet/>
      <dgm:spPr/>
      <dgm:t>
        <a:bodyPr/>
        <a:lstStyle/>
        <a:p>
          <a:r>
            <a:rPr lang="en-GB">
              <a:latin typeface="Avenir Book" panose="02000503020000020003" pitchFamily="2" charset="0"/>
            </a:rPr>
            <a:t>Feeling ‘driven’ to preform exercise</a:t>
          </a:r>
          <a:r>
            <a:rPr lang="en-US">
              <a:latin typeface="Avenir Book" panose="02000503020000020003" pitchFamily="2" charset="0"/>
            </a:rPr>
            <a:t> </a:t>
          </a:r>
        </a:p>
      </dgm:t>
    </dgm:pt>
    <dgm:pt modelId="{C6BD79AD-ED2A-4BAC-8B29-FF348E875D34}" type="parTrans" cxnId="{028FEEFC-89AC-4537-A426-F971C66BE021}">
      <dgm:prSet/>
      <dgm:spPr/>
      <dgm:t>
        <a:bodyPr/>
        <a:lstStyle/>
        <a:p>
          <a:endParaRPr lang="en-US"/>
        </a:p>
      </dgm:t>
    </dgm:pt>
    <dgm:pt modelId="{FD8F5E7A-07AD-4387-B562-1B679EA0D26A}" type="sibTrans" cxnId="{028FEEFC-89AC-4537-A426-F971C66BE021}">
      <dgm:prSet/>
      <dgm:spPr/>
      <dgm:t>
        <a:bodyPr/>
        <a:lstStyle/>
        <a:p>
          <a:endParaRPr lang="en-US"/>
        </a:p>
      </dgm:t>
    </dgm:pt>
    <dgm:pt modelId="{79F77184-0123-43D2-B8A6-BC365A05B4DF}">
      <dgm:prSet/>
      <dgm:spPr/>
      <dgm:t>
        <a:bodyPr/>
        <a:lstStyle/>
        <a:p>
          <a:r>
            <a:rPr lang="en-GB">
              <a:latin typeface="Avenir Book" panose="02000503020000020003" pitchFamily="2" charset="0"/>
            </a:rPr>
            <a:t>Having exercise obsessions</a:t>
          </a:r>
          <a:r>
            <a:rPr lang="en-US">
              <a:latin typeface="Avenir Book" panose="02000503020000020003" pitchFamily="2" charset="0"/>
            </a:rPr>
            <a:t> </a:t>
          </a:r>
        </a:p>
      </dgm:t>
    </dgm:pt>
    <dgm:pt modelId="{D68A9EF7-CAAA-44FB-A124-EF3ECCA5B893}" type="parTrans" cxnId="{FE67E740-6141-4428-A53D-1B604B5F131D}">
      <dgm:prSet/>
      <dgm:spPr/>
      <dgm:t>
        <a:bodyPr/>
        <a:lstStyle/>
        <a:p>
          <a:endParaRPr lang="en-US"/>
        </a:p>
      </dgm:t>
    </dgm:pt>
    <dgm:pt modelId="{394DC25F-CB4E-462B-BED2-104BC69CD6F8}" type="sibTrans" cxnId="{FE67E740-6141-4428-A53D-1B604B5F131D}">
      <dgm:prSet/>
      <dgm:spPr/>
      <dgm:t>
        <a:bodyPr/>
        <a:lstStyle/>
        <a:p>
          <a:endParaRPr lang="en-US"/>
        </a:p>
      </dgm:t>
    </dgm:pt>
    <dgm:pt modelId="{0B07C389-C573-431C-80F8-00727ACBA034}">
      <dgm:prSet/>
      <dgm:spPr/>
      <dgm:t>
        <a:bodyPr/>
        <a:lstStyle/>
        <a:p>
          <a:r>
            <a:rPr lang="en-GB" dirty="0">
              <a:latin typeface="Avenir Book" panose="02000503020000020003" pitchFamily="2" charset="0"/>
            </a:rPr>
            <a:t>Exercising to reduce distress (e.g. guilt, anxiety)</a:t>
          </a:r>
          <a:r>
            <a:rPr lang="en-US" dirty="0">
              <a:latin typeface="Avenir Book" panose="02000503020000020003" pitchFamily="2" charset="0"/>
            </a:rPr>
            <a:t> </a:t>
          </a:r>
        </a:p>
      </dgm:t>
    </dgm:pt>
    <dgm:pt modelId="{33EA759E-E59C-4B3E-A411-8DA8BC131273}" type="parTrans" cxnId="{D57F5812-607B-42CB-AEA3-88AFE4F4DB92}">
      <dgm:prSet/>
      <dgm:spPr/>
      <dgm:t>
        <a:bodyPr/>
        <a:lstStyle/>
        <a:p>
          <a:endParaRPr lang="en-US"/>
        </a:p>
      </dgm:t>
    </dgm:pt>
    <dgm:pt modelId="{2638015C-5252-4A2D-98DC-B95E44131921}" type="sibTrans" cxnId="{D57F5812-607B-42CB-AEA3-88AFE4F4DB92}">
      <dgm:prSet/>
      <dgm:spPr/>
      <dgm:t>
        <a:bodyPr/>
        <a:lstStyle/>
        <a:p>
          <a:endParaRPr lang="en-US"/>
        </a:p>
      </dgm:t>
    </dgm:pt>
    <dgm:pt modelId="{3BCFD461-41E8-4110-87F3-BB92C3009BD7}">
      <dgm:prSet/>
      <dgm:spPr/>
      <dgm:t>
        <a:bodyPr/>
        <a:lstStyle/>
        <a:p>
          <a:r>
            <a:rPr lang="en-US">
              <a:latin typeface="Avenir Book" panose="02000503020000020003" pitchFamily="2" charset="0"/>
            </a:rPr>
            <a:t>Exercising to prevent weight gain</a:t>
          </a:r>
        </a:p>
      </dgm:t>
    </dgm:pt>
    <dgm:pt modelId="{0E207E88-B9D1-4954-A073-5C67DF55AE5E}" type="parTrans" cxnId="{4692DE36-818D-4967-9FFE-27737F65D96C}">
      <dgm:prSet/>
      <dgm:spPr/>
      <dgm:t>
        <a:bodyPr/>
        <a:lstStyle/>
        <a:p>
          <a:endParaRPr lang="en-US"/>
        </a:p>
      </dgm:t>
    </dgm:pt>
    <dgm:pt modelId="{F16F2BCD-25D7-4E24-B6C4-8BF286CD9A83}" type="sibTrans" cxnId="{4692DE36-818D-4967-9FFE-27737F65D96C}">
      <dgm:prSet/>
      <dgm:spPr/>
      <dgm:t>
        <a:bodyPr/>
        <a:lstStyle/>
        <a:p>
          <a:endParaRPr lang="en-US"/>
        </a:p>
      </dgm:t>
    </dgm:pt>
    <dgm:pt modelId="{AA9E3515-C8A6-4D4C-B877-C290AED318E1}">
      <dgm:prSet/>
      <dgm:spPr/>
      <dgm:t>
        <a:bodyPr/>
        <a:lstStyle/>
        <a:p>
          <a:r>
            <a:rPr lang="en-US" dirty="0">
              <a:latin typeface="Avenir Book" panose="02000503020000020003" pitchFamily="2" charset="0"/>
            </a:rPr>
            <a:t>Exercise leading to functional impairment</a:t>
          </a:r>
        </a:p>
      </dgm:t>
    </dgm:pt>
    <dgm:pt modelId="{A6BD332B-02DC-40F6-B32B-F89278FD4370}" type="parTrans" cxnId="{C98C26AD-7FD2-4027-87C5-3B371FF48046}">
      <dgm:prSet/>
      <dgm:spPr/>
      <dgm:t>
        <a:bodyPr/>
        <a:lstStyle/>
        <a:p>
          <a:endParaRPr lang="en-US"/>
        </a:p>
      </dgm:t>
    </dgm:pt>
    <dgm:pt modelId="{8022ABB9-FF30-440E-B1C5-66663E6A9B0A}" type="sibTrans" cxnId="{C98C26AD-7FD2-4027-87C5-3B371FF48046}">
      <dgm:prSet/>
      <dgm:spPr/>
      <dgm:t>
        <a:bodyPr/>
        <a:lstStyle/>
        <a:p>
          <a:endParaRPr lang="en-US"/>
        </a:p>
      </dgm:t>
    </dgm:pt>
    <dgm:pt modelId="{59DACCCD-1847-4D41-BDF3-914336D05EE4}">
      <dgm:prSet/>
      <dgm:spPr>
        <a:solidFill>
          <a:srgbClr val="1A4E66"/>
        </a:solidFill>
      </dgm:spPr>
      <dgm:t>
        <a:bodyPr/>
        <a:lstStyle/>
        <a:p>
          <a:r>
            <a:rPr lang="en-GB" dirty="0">
              <a:latin typeface="Avenir Book" panose="02000503020000020003" pitchFamily="2" charset="0"/>
            </a:rPr>
            <a:t>It is unclear which </a:t>
          </a:r>
          <a:r>
            <a:rPr lang="en-GB" b="1" i="1" dirty="0">
              <a:latin typeface="Avenir Book" panose="02000503020000020003" pitchFamily="2" charset="0"/>
            </a:rPr>
            <a:t>features</a:t>
          </a:r>
          <a:r>
            <a:rPr lang="en-GB" dirty="0">
              <a:latin typeface="Avenir Book" panose="02000503020000020003" pitchFamily="2" charset="0"/>
            </a:rPr>
            <a:t> are most salient to the reinforcement of maladaptive exercise; Little is known about </a:t>
          </a:r>
          <a:r>
            <a:rPr lang="en-GB" b="1" i="1" dirty="0">
              <a:latin typeface="Avenir Book" panose="02000503020000020003" pitchFamily="2" charset="0"/>
            </a:rPr>
            <a:t>in the moment </a:t>
          </a:r>
          <a:r>
            <a:rPr lang="en-GB" dirty="0">
              <a:latin typeface="Avenir Book" panose="02000503020000020003" pitchFamily="2" charset="0"/>
            </a:rPr>
            <a:t>exercise experience</a:t>
          </a:r>
          <a:endParaRPr lang="en-US" dirty="0">
            <a:latin typeface="Avenir Book" panose="02000503020000020003" pitchFamily="2" charset="0"/>
          </a:endParaRPr>
        </a:p>
      </dgm:t>
    </dgm:pt>
    <dgm:pt modelId="{10A28495-AF16-4251-AF02-571EE36AEF2E}" type="parTrans" cxnId="{A52845EE-23FC-4EA5-952B-A864968E2BF0}">
      <dgm:prSet/>
      <dgm:spPr/>
      <dgm:t>
        <a:bodyPr/>
        <a:lstStyle/>
        <a:p>
          <a:endParaRPr lang="en-US"/>
        </a:p>
      </dgm:t>
    </dgm:pt>
    <dgm:pt modelId="{BDAE94F7-0AC7-4178-8ABB-BA804BD27B80}" type="sibTrans" cxnId="{A52845EE-23FC-4EA5-952B-A864968E2BF0}">
      <dgm:prSet/>
      <dgm:spPr/>
      <dgm:t>
        <a:bodyPr/>
        <a:lstStyle/>
        <a:p>
          <a:endParaRPr lang="en-US"/>
        </a:p>
      </dgm:t>
    </dgm:pt>
    <dgm:pt modelId="{7FB7788C-6BF6-EB4B-906B-25E71840E296}" type="pres">
      <dgm:prSet presAssocID="{74832201-6623-44AA-9447-17506E898F4F}" presName="Name0" presStyleCnt="0">
        <dgm:presLayoutVars>
          <dgm:dir/>
          <dgm:animLvl val="lvl"/>
          <dgm:resizeHandles val="exact"/>
        </dgm:presLayoutVars>
      </dgm:prSet>
      <dgm:spPr/>
    </dgm:pt>
    <dgm:pt modelId="{F2A20BAD-4C33-1A46-A912-8C43E1F7CFF6}" type="pres">
      <dgm:prSet presAssocID="{59DACCCD-1847-4D41-BDF3-914336D05EE4}" presName="boxAndChildren" presStyleCnt="0"/>
      <dgm:spPr/>
    </dgm:pt>
    <dgm:pt modelId="{A3DBD04B-A87B-B242-AF25-577F86D8CA7E}" type="pres">
      <dgm:prSet presAssocID="{59DACCCD-1847-4D41-BDF3-914336D05EE4}" presName="parentTextBox" presStyleLbl="node1" presStyleIdx="0" presStyleCnt="2"/>
      <dgm:spPr/>
    </dgm:pt>
    <dgm:pt modelId="{AFC7331E-F8FF-0A46-BEFE-CCE6BB344D94}" type="pres">
      <dgm:prSet presAssocID="{B72D096D-A749-4774-A38B-AEF4AA7C4F26}" presName="sp" presStyleCnt="0"/>
      <dgm:spPr/>
    </dgm:pt>
    <dgm:pt modelId="{3A0FB993-A7A0-BB47-9245-DE630C4E35D1}" type="pres">
      <dgm:prSet presAssocID="{FB975454-DCFE-4626-940A-610D685AD3C0}" presName="arrowAndChildren" presStyleCnt="0"/>
      <dgm:spPr/>
    </dgm:pt>
    <dgm:pt modelId="{F5A533AE-C8CA-134D-91B3-F0C0B264D4F7}" type="pres">
      <dgm:prSet presAssocID="{FB975454-DCFE-4626-940A-610D685AD3C0}" presName="parentTextArrow" presStyleLbl="node1" presStyleIdx="0" presStyleCnt="2"/>
      <dgm:spPr/>
    </dgm:pt>
    <dgm:pt modelId="{D2BF2DCB-31D6-5A4A-9DF8-2CCC2C0A663C}" type="pres">
      <dgm:prSet presAssocID="{FB975454-DCFE-4626-940A-610D685AD3C0}" presName="arrow" presStyleLbl="node1" presStyleIdx="1" presStyleCnt="2"/>
      <dgm:spPr/>
    </dgm:pt>
    <dgm:pt modelId="{96E59A46-17FA-9146-BC29-8BCC91A5BACC}" type="pres">
      <dgm:prSet presAssocID="{FB975454-DCFE-4626-940A-610D685AD3C0}" presName="descendantArrow" presStyleCnt="0"/>
      <dgm:spPr/>
    </dgm:pt>
    <dgm:pt modelId="{2DDEABAE-16A4-BB40-8750-3286D5BA1CB5}" type="pres">
      <dgm:prSet presAssocID="{2F24926C-14ED-41E9-8D4A-79307EC6A22F}" presName="childTextArrow" presStyleLbl="fgAccFollowNode1" presStyleIdx="0" presStyleCnt="5">
        <dgm:presLayoutVars>
          <dgm:bulletEnabled val="1"/>
        </dgm:presLayoutVars>
      </dgm:prSet>
      <dgm:spPr/>
    </dgm:pt>
    <dgm:pt modelId="{41B61DFD-23CC-0F44-8D89-4E8E87A414A5}" type="pres">
      <dgm:prSet presAssocID="{79F77184-0123-43D2-B8A6-BC365A05B4DF}" presName="childTextArrow" presStyleLbl="fgAccFollowNode1" presStyleIdx="1" presStyleCnt="5">
        <dgm:presLayoutVars>
          <dgm:bulletEnabled val="1"/>
        </dgm:presLayoutVars>
      </dgm:prSet>
      <dgm:spPr/>
    </dgm:pt>
    <dgm:pt modelId="{784641BB-ECF4-A24F-AF59-D3AF6B77F73F}" type="pres">
      <dgm:prSet presAssocID="{0B07C389-C573-431C-80F8-00727ACBA034}" presName="childTextArrow" presStyleLbl="fgAccFollowNode1" presStyleIdx="2" presStyleCnt="5">
        <dgm:presLayoutVars>
          <dgm:bulletEnabled val="1"/>
        </dgm:presLayoutVars>
      </dgm:prSet>
      <dgm:spPr/>
    </dgm:pt>
    <dgm:pt modelId="{E1AC3F5A-0E84-DC4B-857B-8BFF89E97B71}" type="pres">
      <dgm:prSet presAssocID="{3BCFD461-41E8-4110-87F3-BB92C3009BD7}" presName="childTextArrow" presStyleLbl="fgAccFollowNode1" presStyleIdx="3" presStyleCnt="5">
        <dgm:presLayoutVars>
          <dgm:bulletEnabled val="1"/>
        </dgm:presLayoutVars>
      </dgm:prSet>
      <dgm:spPr/>
    </dgm:pt>
    <dgm:pt modelId="{B5B8BE7F-B24D-1940-83E2-9F74A1F9C5DA}" type="pres">
      <dgm:prSet presAssocID="{AA9E3515-C8A6-4D4C-B877-C290AED318E1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D57F5812-607B-42CB-AEA3-88AFE4F4DB92}" srcId="{FB975454-DCFE-4626-940A-610D685AD3C0}" destId="{0B07C389-C573-431C-80F8-00727ACBA034}" srcOrd="2" destOrd="0" parTransId="{33EA759E-E59C-4B3E-A411-8DA8BC131273}" sibTransId="{2638015C-5252-4A2D-98DC-B95E44131921}"/>
    <dgm:cxn modelId="{BB41BD1F-C9DB-DC46-A023-A3E82F7229CA}" type="presOf" srcId="{2F24926C-14ED-41E9-8D4A-79307EC6A22F}" destId="{2DDEABAE-16A4-BB40-8750-3286D5BA1CB5}" srcOrd="0" destOrd="0" presId="urn:microsoft.com/office/officeart/2005/8/layout/process4"/>
    <dgm:cxn modelId="{4692DE36-818D-4967-9FFE-27737F65D96C}" srcId="{FB975454-DCFE-4626-940A-610D685AD3C0}" destId="{3BCFD461-41E8-4110-87F3-BB92C3009BD7}" srcOrd="3" destOrd="0" parTransId="{0E207E88-B9D1-4954-A073-5C67DF55AE5E}" sibTransId="{F16F2BCD-25D7-4E24-B6C4-8BF286CD9A83}"/>
    <dgm:cxn modelId="{CDA5213C-EACF-CD4A-98FC-415A7972AE19}" type="presOf" srcId="{3BCFD461-41E8-4110-87F3-BB92C3009BD7}" destId="{E1AC3F5A-0E84-DC4B-857B-8BFF89E97B71}" srcOrd="0" destOrd="0" presId="urn:microsoft.com/office/officeart/2005/8/layout/process4"/>
    <dgm:cxn modelId="{FE67E740-6141-4428-A53D-1B604B5F131D}" srcId="{FB975454-DCFE-4626-940A-610D685AD3C0}" destId="{79F77184-0123-43D2-B8A6-BC365A05B4DF}" srcOrd="1" destOrd="0" parTransId="{D68A9EF7-CAAA-44FB-A124-EF3ECCA5B893}" sibTransId="{394DC25F-CB4E-462B-BED2-104BC69CD6F8}"/>
    <dgm:cxn modelId="{8F938347-6646-1E4C-9662-E61B9AD5E72A}" type="presOf" srcId="{0B07C389-C573-431C-80F8-00727ACBA034}" destId="{784641BB-ECF4-A24F-AF59-D3AF6B77F73F}" srcOrd="0" destOrd="0" presId="urn:microsoft.com/office/officeart/2005/8/layout/process4"/>
    <dgm:cxn modelId="{20EB726B-FF90-5545-A81E-EE742E4204EB}" type="presOf" srcId="{FB975454-DCFE-4626-940A-610D685AD3C0}" destId="{D2BF2DCB-31D6-5A4A-9DF8-2CCC2C0A663C}" srcOrd="1" destOrd="0" presId="urn:microsoft.com/office/officeart/2005/8/layout/process4"/>
    <dgm:cxn modelId="{2875A07D-79F5-423E-BCD1-BA94F96D2490}" srcId="{74832201-6623-44AA-9447-17506E898F4F}" destId="{FB975454-DCFE-4626-940A-610D685AD3C0}" srcOrd="0" destOrd="0" parTransId="{A223664A-EE9E-4D5D-8EB7-A34BB83A18CE}" sibTransId="{B72D096D-A749-4774-A38B-AEF4AA7C4F26}"/>
    <dgm:cxn modelId="{C18AD99E-14C3-AB47-AE86-115A7C60B2BD}" type="presOf" srcId="{FB975454-DCFE-4626-940A-610D685AD3C0}" destId="{F5A533AE-C8CA-134D-91B3-F0C0B264D4F7}" srcOrd="0" destOrd="0" presId="urn:microsoft.com/office/officeart/2005/8/layout/process4"/>
    <dgm:cxn modelId="{9CF53BA9-E646-034F-85F4-F66DA26E2821}" type="presOf" srcId="{79F77184-0123-43D2-B8A6-BC365A05B4DF}" destId="{41B61DFD-23CC-0F44-8D89-4E8E87A414A5}" srcOrd="0" destOrd="0" presId="urn:microsoft.com/office/officeart/2005/8/layout/process4"/>
    <dgm:cxn modelId="{C98C26AD-7FD2-4027-87C5-3B371FF48046}" srcId="{FB975454-DCFE-4626-940A-610D685AD3C0}" destId="{AA9E3515-C8A6-4D4C-B877-C290AED318E1}" srcOrd="4" destOrd="0" parTransId="{A6BD332B-02DC-40F6-B32B-F89278FD4370}" sibTransId="{8022ABB9-FF30-440E-B1C5-66663E6A9B0A}"/>
    <dgm:cxn modelId="{B9AE2BB1-1945-834D-80A3-E1592EA11408}" type="presOf" srcId="{74832201-6623-44AA-9447-17506E898F4F}" destId="{7FB7788C-6BF6-EB4B-906B-25E71840E296}" srcOrd="0" destOrd="0" presId="urn:microsoft.com/office/officeart/2005/8/layout/process4"/>
    <dgm:cxn modelId="{C376ABE9-D42D-A046-95B6-CD4E9D17C26A}" type="presOf" srcId="{59DACCCD-1847-4D41-BDF3-914336D05EE4}" destId="{A3DBD04B-A87B-B242-AF25-577F86D8CA7E}" srcOrd="0" destOrd="0" presId="urn:microsoft.com/office/officeart/2005/8/layout/process4"/>
    <dgm:cxn modelId="{B389D6E9-9CD5-EA45-9058-9FFE832FFB5E}" type="presOf" srcId="{AA9E3515-C8A6-4D4C-B877-C290AED318E1}" destId="{B5B8BE7F-B24D-1940-83E2-9F74A1F9C5DA}" srcOrd="0" destOrd="0" presId="urn:microsoft.com/office/officeart/2005/8/layout/process4"/>
    <dgm:cxn modelId="{A52845EE-23FC-4EA5-952B-A864968E2BF0}" srcId="{74832201-6623-44AA-9447-17506E898F4F}" destId="{59DACCCD-1847-4D41-BDF3-914336D05EE4}" srcOrd="1" destOrd="0" parTransId="{10A28495-AF16-4251-AF02-571EE36AEF2E}" sibTransId="{BDAE94F7-0AC7-4178-8ABB-BA804BD27B80}"/>
    <dgm:cxn modelId="{028FEEFC-89AC-4537-A426-F971C66BE021}" srcId="{FB975454-DCFE-4626-940A-610D685AD3C0}" destId="{2F24926C-14ED-41E9-8D4A-79307EC6A22F}" srcOrd="0" destOrd="0" parTransId="{C6BD79AD-ED2A-4BAC-8B29-FF348E875D34}" sibTransId="{FD8F5E7A-07AD-4387-B562-1B679EA0D26A}"/>
    <dgm:cxn modelId="{D79C6801-44B0-0049-806B-605A1BFA731B}" type="presParOf" srcId="{7FB7788C-6BF6-EB4B-906B-25E71840E296}" destId="{F2A20BAD-4C33-1A46-A912-8C43E1F7CFF6}" srcOrd="0" destOrd="0" presId="urn:microsoft.com/office/officeart/2005/8/layout/process4"/>
    <dgm:cxn modelId="{C4CCB371-E4B3-9D46-BDED-3FD67AE0FD5D}" type="presParOf" srcId="{F2A20BAD-4C33-1A46-A912-8C43E1F7CFF6}" destId="{A3DBD04B-A87B-B242-AF25-577F86D8CA7E}" srcOrd="0" destOrd="0" presId="urn:microsoft.com/office/officeart/2005/8/layout/process4"/>
    <dgm:cxn modelId="{01F84B33-56C9-4B4B-98E5-779AF3D4EDE7}" type="presParOf" srcId="{7FB7788C-6BF6-EB4B-906B-25E71840E296}" destId="{AFC7331E-F8FF-0A46-BEFE-CCE6BB344D94}" srcOrd="1" destOrd="0" presId="urn:microsoft.com/office/officeart/2005/8/layout/process4"/>
    <dgm:cxn modelId="{9D40A7C7-7F8E-5F48-AB9E-AAA62886981A}" type="presParOf" srcId="{7FB7788C-6BF6-EB4B-906B-25E71840E296}" destId="{3A0FB993-A7A0-BB47-9245-DE630C4E35D1}" srcOrd="2" destOrd="0" presId="urn:microsoft.com/office/officeart/2005/8/layout/process4"/>
    <dgm:cxn modelId="{540A77E0-8F62-AC4A-A7A1-2792CF5C1B97}" type="presParOf" srcId="{3A0FB993-A7A0-BB47-9245-DE630C4E35D1}" destId="{F5A533AE-C8CA-134D-91B3-F0C0B264D4F7}" srcOrd="0" destOrd="0" presId="urn:microsoft.com/office/officeart/2005/8/layout/process4"/>
    <dgm:cxn modelId="{79244853-B249-2241-AD65-3A7E6A3BC610}" type="presParOf" srcId="{3A0FB993-A7A0-BB47-9245-DE630C4E35D1}" destId="{D2BF2DCB-31D6-5A4A-9DF8-2CCC2C0A663C}" srcOrd="1" destOrd="0" presId="urn:microsoft.com/office/officeart/2005/8/layout/process4"/>
    <dgm:cxn modelId="{8C2C56B3-0F88-E34A-8A47-0C6F3FA97524}" type="presParOf" srcId="{3A0FB993-A7A0-BB47-9245-DE630C4E35D1}" destId="{96E59A46-17FA-9146-BC29-8BCC91A5BACC}" srcOrd="2" destOrd="0" presId="urn:microsoft.com/office/officeart/2005/8/layout/process4"/>
    <dgm:cxn modelId="{E43BE2F5-C8F0-DF44-96B9-D42BC8ED237F}" type="presParOf" srcId="{96E59A46-17FA-9146-BC29-8BCC91A5BACC}" destId="{2DDEABAE-16A4-BB40-8750-3286D5BA1CB5}" srcOrd="0" destOrd="0" presId="urn:microsoft.com/office/officeart/2005/8/layout/process4"/>
    <dgm:cxn modelId="{7C542D05-FBC9-B447-92EB-5EF650A0B970}" type="presParOf" srcId="{96E59A46-17FA-9146-BC29-8BCC91A5BACC}" destId="{41B61DFD-23CC-0F44-8D89-4E8E87A414A5}" srcOrd="1" destOrd="0" presId="urn:microsoft.com/office/officeart/2005/8/layout/process4"/>
    <dgm:cxn modelId="{86A9582E-6CD3-E44A-A0C3-78069B6DB8CD}" type="presParOf" srcId="{96E59A46-17FA-9146-BC29-8BCC91A5BACC}" destId="{784641BB-ECF4-A24F-AF59-D3AF6B77F73F}" srcOrd="2" destOrd="0" presId="urn:microsoft.com/office/officeart/2005/8/layout/process4"/>
    <dgm:cxn modelId="{BDC996B2-FCFC-B145-9BDB-2643A85852C7}" type="presParOf" srcId="{96E59A46-17FA-9146-BC29-8BCC91A5BACC}" destId="{E1AC3F5A-0E84-DC4B-857B-8BFF89E97B71}" srcOrd="3" destOrd="0" presId="urn:microsoft.com/office/officeart/2005/8/layout/process4"/>
    <dgm:cxn modelId="{8ED5D5D4-9B2F-C345-B5BC-F33D1516418A}" type="presParOf" srcId="{96E59A46-17FA-9146-BC29-8BCC91A5BACC}" destId="{B5B8BE7F-B24D-1940-83E2-9F74A1F9C5DA}" srcOrd="4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BD04B-A87B-B242-AF25-577F86D8CA7E}">
      <dsp:nvSpPr>
        <dsp:cNvPr id="0" name=""/>
        <dsp:cNvSpPr/>
      </dsp:nvSpPr>
      <dsp:spPr>
        <a:xfrm>
          <a:off x="0" y="2626990"/>
          <a:ext cx="10515600" cy="1723590"/>
        </a:xfrm>
        <a:prstGeom prst="rect">
          <a:avLst/>
        </a:prstGeom>
        <a:solidFill>
          <a:srgbClr val="1A4E66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latin typeface="Avenir Book" panose="02000503020000020003" pitchFamily="2" charset="0"/>
            </a:rPr>
            <a:t>It is unclear which </a:t>
          </a:r>
          <a:r>
            <a:rPr lang="en-GB" sz="2800" b="1" i="1" kern="1200" dirty="0">
              <a:latin typeface="Avenir Book" panose="02000503020000020003" pitchFamily="2" charset="0"/>
            </a:rPr>
            <a:t>features</a:t>
          </a:r>
          <a:r>
            <a:rPr lang="en-GB" sz="2800" kern="1200" dirty="0">
              <a:latin typeface="Avenir Book" panose="02000503020000020003" pitchFamily="2" charset="0"/>
            </a:rPr>
            <a:t> are most salient to the reinforcement of maladaptive exercise; Little is known about </a:t>
          </a:r>
          <a:r>
            <a:rPr lang="en-GB" sz="2800" b="1" i="1" kern="1200" dirty="0">
              <a:latin typeface="Avenir Book" panose="02000503020000020003" pitchFamily="2" charset="0"/>
            </a:rPr>
            <a:t>in the moment </a:t>
          </a:r>
          <a:r>
            <a:rPr lang="en-GB" sz="2800" kern="1200" dirty="0">
              <a:latin typeface="Avenir Book" panose="02000503020000020003" pitchFamily="2" charset="0"/>
            </a:rPr>
            <a:t>exercise experience</a:t>
          </a:r>
          <a:endParaRPr lang="en-US" sz="2800" kern="1200" dirty="0">
            <a:latin typeface="Avenir Book" panose="02000503020000020003" pitchFamily="2" charset="0"/>
          </a:endParaRPr>
        </a:p>
      </dsp:txBody>
      <dsp:txXfrm>
        <a:off x="0" y="2626990"/>
        <a:ext cx="10515600" cy="1723590"/>
      </dsp:txXfrm>
    </dsp:sp>
    <dsp:sp modelId="{D2BF2DCB-31D6-5A4A-9DF8-2CCC2C0A663C}">
      <dsp:nvSpPr>
        <dsp:cNvPr id="0" name=""/>
        <dsp:cNvSpPr/>
      </dsp:nvSpPr>
      <dsp:spPr>
        <a:xfrm rot="10800000">
          <a:off x="0" y="1962"/>
          <a:ext cx="10515600" cy="2650882"/>
        </a:xfrm>
        <a:prstGeom prst="upArrowCallout">
          <a:avLst/>
        </a:prstGeom>
        <a:solidFill>
          <a:srgbClr val="1A4E66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venir Book" panose="02000503020000020003" pitchFamily="2" charset="0"/>
            </a:rPr>
            <a:t>Common Definitional Components of Maladaptive Exercise: </a:t>
          </a:r>
        </a:p>
      </dsp:txBody>
      <dsp:txXfrm rot="-10800000">
        <a:off x="0" y="1962"/>
        <a:ext cx="10515600" cy="930459"/>
      </dsp:txXfrm>
    </dsp:sp>
    <dsp:sp modelId="{2DDEABAE-16A4-BB40-8750-3286D5BA1CB5}">
      <dsp:nvSpPr>
        <dsp:cNvPr id="0" name=""/>
        <dsp:cNvSpPr/>
      </dsp:nvSpPr>
      <dsp:spPr>
        <a:xfrm>
          <a:off x="1283" y="932422"/>
          <a:ext cx="2102606" cy="79261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latin typeface="Avenir Book" panose="02000503020000020003" pitchFamily="2" charset="0"/>
            </a:rPr>
            <a:t>Feeling ‘driven’ to preform exercise</a:t>
          </a:r>
          <a:r>
            <a:rPr lang="en-US" sz="1500" kern="1200">
              <a:latin typeface="Avenir Book" panose="02000503020000020003" pitchFamily="2" charset="0"/>
            </a:rPr>
            <a:t> </a:t>
          </a:r>
        </a:p>
      </dsp:txBody>
      <dsp:txXfrm>
        <a:off x="1283" y="932422"/>
        <a:ext cx="2102606" cy="792613"/>
      </dsp:txXfrm>
    </dsp:sp>
    <dsp:sp modelId="{41B61DFD-23CC-0F44-8D89-4E8E87A414A5}">
      <dsp:nvSpPr>
        <dsp:cNvPr id="0" name=""/>
        <dsp:cNvSpPr/>
      </dsp:nvSpPr>
      <dsp:spPr>
        <a:xfrm>
          <a:off x="2103890" y="932422"/>
          <a:ext cx="2102606" cy="79261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latin typeface="Avenir Book" panose="02000503020000020003" pitchFamily="2" charset="0"/>
            </a:rPr>
            <a:t>Having exercise obsessions</a:t>
          </a:r>
          <a:r>
            <a:rPr lang="en-US" sz="1500" kern="1200">
              <a:latin typeface="Avenir Book" panose="02000503020000020003" pitchFamily="2" charset="0"/>
            </a:rPr>
            <a:t> </a:t>
          </a:r>
        </a:p>
      </dsp:txBody>
      <dsp:txXfrm>
        <a:off x="2103890" y="932422"/>
        <a:ext cx="2102606" cy="792613"/>
      </dsp:txXfrm>
    </dsp:sp>
    <dsp:sp modelId="{784641BB-ECF4-A24F-AF59-D3AF6B77F73F}">
      <dsp:nvSpPr>
        <dsp:cNvPr id="0" name=""/>
        <dsp:cNvSpPr/>
      </dsp:nvSpPr>
      <dsp:spPr>
        <a:xfrm>
          <a:off x="4206496" y="932422"/>
          <a:ext cx="2102606" cy="79261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Avenir Book" panose="02000503020000020003" pitchFamily="2" charset="0"/>
            </a:rPr>
            <a:t>Exercising to reduce distress (e.g. guilt, anxiety)</a:t>
          </a:r>
          <a:r>
            <a:rPr lang="en-US" sz="1500" kern="1200" dirty="0">
              <a:latin typeface="Avenir Book" panose="02000503020000020003" pitchFamily="2" charset="0"/>
            </a:rPr>
            <a:t> </a:t>
          </a:r>
        </a:p>
      </dsp:txBody>
      <dsp:txXfrm>
        <a:off x="4206496" y="932422"/>
        <a:ext cx="2102606" cy="792613"/>
      </dsp:txXfrm>
    </dsp:sp>
    <dsp:sp modelId="{E1AC3F5A-0E84-DC4B-857B-8BFF89E97B71}">
      <dsp:nvSpPr>
        <dsp:cNvPr id="0" name=""/>
        <dsp:cNvSpPr/>
      </dsp:nvSpPr>
      <dsp:spPr>
        <a:xfrm>
          <a:off x="6309103" y="932422"/>
          <a:ext cx="2102606" cy="79261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venir Book" panose="02000503020000020003" pitchFamily="2" charset="0"/>
            </a:rPr>
            <a:t>Exercising to prevent weight gain</a:t>
          </a:r>
        </a:p>
      </dsp:txBody>
      <dsp:txXfrm>
        <a:off x="6309103" y="932422"/>
        <a:ext cx="2102606" cy="792613"/>
      </dsp:txXfrm>
    </dsp:sp>
    <dsp:sp modelId="{B5B8BE7F-B24D-1940-83E2-9F74A1F9C5DA}">
      <dsp:nvSpPr>
        <dsp:cNvPr id="0" name=""/>
        <dsp:cNvSpPr/>
      </dsp:nvSpPr>
      <dsp:spPr>
        <a:xfrm>
          <a:off x="8411709" y="932422"/>
          <a:ext cx="2102606" cy="79261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venir Book" panose="02000503020000020003" pitchFamily="2" charset="0"/>
            </a:rPr>
            <a:t>Exercise leading to functional impairment</a:t>
          </a:r>
        </a:p>
      </dsp:txBody>
      <dsp:txXfrm>
        <a:off x="8411709" y="932422"/>
        <a:ext cx="2102606" cy="792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3E626-E31B-A948-8EA9-21B31B46F6B7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2AD3A-15EE-8340-BD8A-298225621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99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Weak central coherence – perseveration on details/absence of big picture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0D662-095B-3641-997D-733265BC80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84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Acute exercise response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-Intro importance of exercise in EDs; significance; need to better understand for treatment how, how much, for whom.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-Not all individuals with EDs report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-Amount of exercise not as important as psychological relationship with Ex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-we want individuals with EDs to be able tot have more normative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relattionsihps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ex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-two main mechanisms that may influence risk for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I’ll talk about more on the next slide-threat and reward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 A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Progressive ratio task – 50, 100, 250, etc. for $3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“exercise reward task” – baseline reward responding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Markov – measure of reward response that requires model-based learning and PFC engagement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 threat task – for many people getting to drink a milkshake is exciting, not necessarily for those with EDs,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would be a threatening experience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Engage threat-based systems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back to my job talk – fear and anxiety are relevant for eating disorder risk and maintenance. And the core/central fear among EDs is fear of weight gain.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task is designed to specifically engage this fear of weight gain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response to this disorder-relevant, threat-based engagement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how effective exercise is in reducing self-reported negative affect and body image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33124-3A56-6643-81E8-A34D0884B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67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of individuals who are making choices about exercise; navigating free-living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2AD3A-15EE-8340-BD8A-2982256215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43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2AD3A-15EE-8340-BD8A-2982256215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73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2AD3A-15EE-8340-BD8A-2982256215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93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2AD3A-15EE-8340-BD8A-2982256215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02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00EC-67C8-C88A-CCC3-219340422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6CB05-7060-A6CB-03E6-C38E720CA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82E5D-AE53-E3BA-2F15-6D590A294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468AE-93FE-3B42-145D-B2196B01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C9670-ED48-FEF8-EF3C-661D7421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08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504C-7339-14C1-EA7A-0A93F4D6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5BA22-677B-FE76-5DF9-5B8089A9C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F54A4-7300-03E8-40B5-D9ECB88A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7CDC-0992-A3D9-2457-0617A712B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E0F6B-6350-D6A1-511A-7D75E316C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3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1BCDC2-3F5B-5098-0323-145D7E84C4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76CBF7-B58A-AC40-20A6-77673EE6D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26D7C-5C34-2BF8-7118-A5BA9D7FF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2930C-B2FD-0265-EBFE-58D543C55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17B99-518C-42D6-F536-50621051E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74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1642-AFFA-72C3-C5F7-6383B680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D38B5-C45C-5667-2AEE-3A87D6ED1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29B5F-EBD3-6568-E2DC-2098C4B7C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25ED7-8B52-00D1-54D2-19053C0F1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A289A-2835-0BF9-5DF9-1CDBB5E6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06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3D46-B8B4-908C-B381-7CC87F78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3153A-01E4-D7AA-D51B-412C9CCCD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E2C8E-3A69-14A4-A115-FFF0530B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F5CC3-371F-578F-CF4E-65DB8159F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4ABD0-6BA1-F617-0B96-17313C1FE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3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85476-A7A9-F5FB-1591-6BA29C524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2DB59-A25F-2668-AF69-F51F789A55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F8002-CDD1-FF0F-C28A-06CB5D6C5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89CA6-AC2A-125C-5F20-31B23D894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53AC8-D1AD-2C30-8AA8-67E38B466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EFDF3-7530-B647-4735-E89F7D254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2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7F1B-4B23-9F02-7E10-81039933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5FAFF-DCC4-10DA-B730-5255AF581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CA15C-2F88-DE24-353E-769812DB1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A9D3B-B4F3-8E48-A7BD-3D5C4A062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BE479-1368-19FB-77EC-335F78EF3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ACC63A-3F35-1740-7A53-6C8861B77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656908-57F1-36E0-E5BA-45E7B3ED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B003A-0275-BE25-D7E9-8BE16812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4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2923-D726-C56A-2D03-C72E1B0A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A76CF7-7FF3-DAA4-1612-4AB1FD8D3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BFA7C-1212-40B5-A8DA-F8BB7698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9814A-B70C-16B7-0DB5-C85FA1C5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7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2C26D-FEC5-E523-3EFD-447692DC3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A6D70B-6279-29BA-52F9-02708DE28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37859-FA2D-AAED-7197-7E113474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4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66D3-2A75-6266-80D4-7B34C29CB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AEA3C-E9D8-1C33-E01A-6E7CA2C2E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B9624-2F4F-6F33-B761-1F9262954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7DA6C-2E47-BF44-0C32-1CCE36C6A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F760A-078D-689C-5FC8-A13FE925F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CD3EB-BF52-E446-637D-D63DBC60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8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D39FB-557B-7F09-2DD5-3BCD54325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966AED-FD31-A0C5-3E19-E9EACAAAD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72C3F-E27E-6049-C63D-AF1F26A4D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4A8D3-F045-270E-CA3E-3B26CA030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62D25-D518-7E91-3402-A98B27EF4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1B019-CDD6-D897-54E1-42F59825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60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2B824">
                <a:alpha val="39122"/>
              </a:srgbClr>
            </a:gs>
            <a:gs pos="73000">
              <a:srgbClr val="FFFDFE"/>
            </a:gs>
            <a:gs pos="83000">
              <a:srgbClr val="FFFDFE"/>
            </a:gs>
            <a:gs pos="100000">
              <a:srgbClr val="FFFDFE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E65C87-5656-C307-F670-0003C14D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3DA92-362C-631D-E816-DC76B710A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73A4D-FC03-B0F4-C087-B40CF35C6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2AFC2-2417-DF49-8402-B9D75D5FD886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5F6B9-03A3-CA97-BC32-6A565D2E7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BB68C-EE10-171E-EB6B-13F34190F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2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12DCE-72C6-3682-0184-4B7E3F216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73993"/>
            <a:ext cx="9144000" cy="2387600"/>
          </a:xfrm>
        </p:spPr>
        <p:txBody>
          <a:bodyPr>
            <a:noAutofit/>
          </a:bodyPr>
          <a:lstStyle/>
          <a:p>
            <a:r>
              <a:rPr lang="en-US" sz="5600" dirty="0">
                <a:solidFill>
                  <a:srgbClr val="1A4E66"/>
                </a:solidFill>
                <a:effectLst/>
                <a:latin typeface="Avenir Book" panose="02000503020000020003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Understanding Acute </a:t>
            </a:r>
            <a:r>
              <a:rPr lang="en-US" sz="5600" dirty="0">
                <a:solidFill>
                  <a:srgbClr val="1A4E66"/>
                </a:solidFill>
                <a:latin typeface="Avenir Book" panose="02000503020000020003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E</a:t>
            </a:r>
            <a:r>
              <a:rPr lang="en-US" sz="5600" dirty="0">
                <a:solidFill>
                  <a:srgbClr val="1A4E66"/>
                </a:solidFill>
                <a:effectLst/>
                <a:latin typeface="Avenir Book" panose="02000503020000020003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xercise </a:t>
            </a:r>
            <a:r>
              <a:rPr lang="en-US" sz="5600" dirty="0">
                <a:solidFill>
                  <a:srgbClr val="1A4E66"/>
                </a:solidFill>
                <a:latin typeface="Avenir Book" panose="02000503020000020003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R</a:t>
            </a:r>
            <a:r>
              <a:rPr lang="en-US" sz="5600" dirty="0">
                <a:solidFill>
                  <a:srgbClr val="1A4E66"/>
                </a:solidFill>
                <a:effectLst/>
                <a:latin typeface="Avenir Book" panose="02000503020000020003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esponse among Girls and Young </a:t>
            </a:r>
            <a:r>
              <a:rPr lang="en-US" sz="5600" dirty="0">
                <a:solidFill>
                  <a:srgbClr val="1A4E66"/>
                </a:solidFill>
                <a:latin typeface="Avenir Book" panose="02000503020000020003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W</a:t>
            </a:r>
            <a:r>
              <a:rPr lang="en-US" sz="5600" dirty="0">
                <a:solidFill>
                  <a:srgbClr val="1A4E66"/>
                </a:solidFill>
                <a:effectLst/>
                <a:latin typeface="Avenir Book" panose="02000503020000020003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omen with and without Eating Disorders </a:t>
            </a:r>
            <a:br>
              <a:rPr lang="en-US" sz="5600" dirty="0">
                <a:solidFill>
                  <a:srgbClr val="1A4E66"/>
                </a:solidFill>
                <a:effectLst/>
                <a:latin typeface="Avenir Book" panose="02000503020000020003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5600" dirty="0">
              <a:solidFill>
                <a:srgbClr val="1A4E66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930AD9-0E51-FC29-D082-49E0D8840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rgbClr val="1A4E66"/>
                </a:solidFill>
              </a:rPr>
              <a:t>Katherine Schaumberg</a:t>
            </a: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72962CA6-89E0-2083-BC5D-30C4F1C7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31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9F23116-25B4-265A-8877-7627498F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Pilot Participant Demographics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4E10-4EA3-0219-D11F-525487A33A31}"/>
              </a:ext>
            </a:extLst>
          </p:cNvPr>
          <p:cNvSpPr txBox="1"/>
          <p:nvPr/>
        </p:nvSpPr>
        <p:spPr>
          <a:xfrm>
            <a:off x="1495425" y="1337303"/>
            <a:ext cx="316416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>
                <a:solidFill>
                  <a:srgbClr val="FC6D46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19.1</a:t>
            </a:r>
            <a:r>
              <a:rPr lang="en-US" sz="2400" dirty="0">
                <a:solidFill>
                  <a:srgbClr val="FC6D46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sz="2400" i="1" dirty="0">
                <a:solidFill>
                  <a:srgbClr val="FC6D46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M</a:t>
            </a:r>
            <a:r>
              <a:rPr lang="en-US" sz="2400" i="1" baseline="-25000" dirty="0">
                <a:solidFill>
                  <a:srgbClr val="FC6D46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age </a:t>
            </a:r>
            <a:r>
              <a:rPr lang="en-US" sz="2400" i="1" dirty="0">
                <a:solidFill>
                  <a:srgbClr val="FC6D46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(Range 14* - 22)</a:t>
            </a:r>
            <a:r>
              <a:rPr lang="en-US" sz="2400" dirty="0">
                <a:solidFill>
                  <a:srgbClr val="FC6D46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</a:p>
        </p:txBody>
      </p:sp>
      <p:pic>
        <p:nvPicPr>
          <p:cNvPr id="33" name="Picture 32" descr="A hand holding an apple&#10;&#10;Description automatically generated">
            <a:extLst>
              <a:ext uri="{FF2B5EF4-FFF2-40B4-BE49-F238E27FC236}">
                <a16:creationId xmlns:a16="http://schemas.microsoft.com/office/drawing/2014/main" id="{DE901E54-0084-9F03-F443-A53CB13E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AA3EFB-F889-6E74-99B4-27A8B1769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684" y="3257823"/>
            <a:ext cx="4017910" cy="35316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4F0F15-A7CD-1363-F59D-397D43FC0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314" y="858478"/>
            <a:ext cx="4798689" cy="2399345"/>
          </a:xfrm>
          <a:prstGeom prst="rect">
            <a:avLst/>
          </a:prstGeom>
        </p:spPr>
      </p:pic>
      <p:pic>
        <p:nvPicPr>
          <p:cNvPr id="9" name="Picture 8" descr="A pie chart with text on it&#10;&#10;Description automatically generated">
            <a:extLst>
              <a:ext uri="{FF2B5EF4-FFF2-40B4-BE49-F238E27FC236}">
                <a16:creationId xmlns:a16="http://schemas.microsoft.com/office/drawing/2014/main" id="{9D34E6EB-6EAA-C2F2-3ACF-874E380E59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057" t="9149" r="22736" b="14441"/>
          <a:stretch/>
        </p:blipFill>
        <p:spPr>
          <a:xfrm>
            <a:off x="540772" y="3102616"/>
            <a:ext cx="5297584" cy="352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48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33679-A473-742D-F849-90FC36B6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venir Book" panose="02000503020000020003" pitchFamily="2" charset="0"/>
              </a:rPr>
              <a:t>2a</a:t>
            </a:r>
            <a:r>
              <a:rPr lang="en-US" dirty="0">
                <a:latin typeface="Avenir Book" panose="02000503020000020003" pitchFamily="2" charset="0"/>
              </a:rPr>
              <a:t>. Exercise Drive and Response</a:t>
            </a:r>
          </a:p>
        </p:txBody>
      </p:sp>
      <p:pic>
        <p:nvPicPr>
          <p:cNvPr id="4" name="Graphic 3" descr="Bike">
            <a:extLst>
              <a:ext uri="{FF2B5EF4-FFF2-40B4-BE49-F238E27FC236}">
                <a16:creationId xmlns:a16="http://schemas.microsoft.com/office/drawing/2014/main" id="{6B51AE58-D6F5-F977-6363-C4A81BF21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3255" y="2405149"/>
            <a:ext cx="3899393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90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31F7428F-5D97-AD7F-5B8C-52F75627A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F36F2991-E5B2-DBBB-9549-D083ED550F61}"/>
              </a:ext>
            </a:extLst>
          </p:cNvPr>
          <p:cNvGrpSpPr/>
          <p:nvPr/>
        </p:nvGrpSpPr>
        <p:grpSpPr>
          <a:xfrm>
            <a:off x="1171317" y="332545"/>
            <a:ext cx="2756498" cy="6192910"/>
            <a:chOff x="1656476" y="170579"/>
            <a:chExt cx="2869616" cy="6428969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CF36C19-B5D8-2A22-E0C4-DFD97829C4C1}"/>
                </a:ext>
              </a:extLst>
            </p:cNvPr>
            <p:cNvSpPr txBox="1"/>
            <p:nvPr/>
          </p:nvSpPr>
          <p:spPr>
            <a:xfrm>
              <a:off x="1656476" y="170579"/>
              <a:ext cx="2711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1A4E66"/>
                  </a:solidFill>
                  <a:latin typeface="Avenir Book" panose="02000503020000020003" pitchFamily="2" charset="0"/>
                </a:rPr>
                <a:t>Up to 30 min/$30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A20285B-951C-A074-0D1E-A4870178D006}"/>
                </a:ext>
              </a:extLst>
            </p:cNvPr>
            <p:cNvGrpSpPr/>
            <p:nvPr/>
          </p:nvGrpSpPr>
          <p:grpSpPr>
            <a:xfrm>
              <a:off x="1814522" y="426611"/>
              <a:ext cx="2711570" cy="6172937"/>
              <a:chOff x="1814522" y="426611"/>
              <a:chExt cx="2711570" cy="617293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05954BC-60EE-5D58-9865-FBAE77E23177}"/>
                  </a:ext>
                </a:extLst>
              </p:cNvPr>
              <p:cNvSpPr txBox="1"/>
              <p:nvPr/>
            </p:nvSpPr>
            <p:spPr>
              <a:xfrm>
                <a:off x="1814522" y="6230216"/>
                <a:ext cx="2711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3min/$3 for each </a:t>
                </a: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CAE99973-E55F-1EF3-B984-9F74E5060976}"/>
                  </a:ext>
                </a:extLst>
              </p:cNvPr>
              <p:cNvGrpSpPr/>
              <p:nvPr/>
            </p:nvGrpSpPr>
            <p:grpSpPr>
              <a:xfrm>
                <a:off x="1960068" y="426611"/>
                <a:ext cx="2420478" cy="5815444"/>
                <a:chOff x="1960068" y="426611"/>
                <a:chExt cx="2420478" cy="5815444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007D6B-6E7D-8146-C24A-4C3D216376E0}"/>
                    </a:ext>
                  </a:extLst>
                </p:cNvPr>
                <p:cNvGrpSpPr/>
                <p:nvPr/>
              </p:nvGrpSpPr>
              <p:grpSpPr>
                <a:xfrm>
                  <a:off x="1960068" y="426611"/>
                  <a:ext cx="2420478" cy="5815444"/>
                  <a:chOff x="1960068" y="426611"/>
                  <a:chExt cx="2420478" cy="5815444"/>
                </a:xfrm>
              </p:grpSpPr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CD5F455E-B589-65C3-B839-2C54D4F755C4}"/>
                      </a:ext>
                    </a:extLst>
                  </p:cNvPr>
                  <p:cNvGrpSpPr/>
                  <p:nvPr/>
                </p:nvGrpSpPr>
                <p:grpSpPr>
                  <a:xfrm>
                    <a:off x="1960068" y="1442274"/>
                    <a:ext cx="2420478" cy="4799781"/>
                    <a:chOff x="1356853" y="318356"/>
                    <a:chExt cx="2507224" cy="5386507"/>
                  </a:xfrm>
                </p:grpSpPr>
                <p:grpSp>
                  <p:nvGrpSpPr>
                    <p:cNvPr id="47" name="Group 46">
                      <a:extLst>
                        <a:ext uri="{FF2B5EF4-FFF2-40B4-BE49-F238E27FC236}">
                          <a16:creationId xmlns:a16="http://schemas.microsoft.com/office/drawing/2014/main" id="{CBBC0AA4-DD2A-4DD7-4446-9BF0A1A47A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56853" y="4718957"/>
                      <a:ext cx="2507224" cy="985906"/>
                      <a:chOff x="1356853" y="4718957"/>
                      <a:chExt cx="2507224" cy="985906"/>
                    </a:xfrm>
                  </p:grpSpPr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2D703C2F-3B2A-605E-ECCB-015ACC089B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30594" y="4718957"/>
                        <a:ext cx="2359742" cy="408623"/>
                      </a:xfrm>
                      <a:prstGeom prst="roundRect">
                        <a:avLst/>
                      </a:prstGeom>
                      <a:pattFill prst="pct30">
                        <a:fgClr>
                          <a:srgbClr val="1A4E66"/>
                        </a:fgClr>
                        <a:bgClr>
                          <a:schemeClr val="bg1"/>
                        </a:bgClr>
                      </a:pattFill>
                      <a:ln w="38100">
                        <a:solidFill>
                          <a:srgbClr val="1A4E66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b="1" dirty="0">
                            <a:solidFill>
                              <a:srgbClr val="FC6D46"/>
                            </a:solidFill>
                          </a:rPr>
                          <a:t>50</a:t>
                        </a:r>
                      </a:p>
                    </p:txBody>
                  </p:sp>
                  <p:cxnSp>
                    <p:nvCxnSpPr>
                      <p:cNvPr id="34" name="Straight Connector 33">
                        <a:extLst>
                          <a:ext uri="{FF2B5EF4-FFF2-40B4-BE49-F238E27FC236}">
                            <a16:creationId xmlns:a16="http://schemas.microsoft.com/office/drawing/2014/main" id="{67083663-3B43-2C25-994B-9E3A04477F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30594" y="4994844"/>
                        <a:ext cx="0" cy="710019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Straight Connector 35">
                        <a:extLst>
                          <a:ext uri="{FF2B5EF4-FFF2-40B4-BE49-F238E27FC236}">
                            <a16:creationId xmlns:a16="http://schemas.microsoft.com/office/drawing/2014/main" id="{4149B6CD-FF24-A4CC-7317-893C0791A8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790336" y="4994844"/>
                        <a:ext cx="0" cy="710019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28A96238-2351-731B-054C-B4462C46D40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56853" y="5704863"/>
                        <a:ext cx="147482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9A05336F-74D1-2361-BCD3-E1C9691BEBA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716595" y="5704863"/>
                        <a:ext cx="147482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169F9C16-1F10-0B75-9353-B900A8A6D8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103" y="3426246"/>
                      <a:ext cx="1988719" cy="1152014"/>
                      <a:chOff x="1356853" y="4718957"/>
                      <a:chExt cx="2507224" cy="985906"/>
                    </a:xfrm>
                  </p:grpSpPr>
                  <p:sp>
                    <p:nvSpPr>
                      <p:cNvPr id="49" name="TextBox 48">
                        <a:extLst>
                          <a:ext uri="{FF2B5EF4-FFF2-40B4-BE49-F238E27FC236}">
                            <a16:creationId xmlns:a16="http://schemas.microsoft.com/office/drawing/2014/main" id="{0B888B9C-0247-3BC4-8904-CA255F1E82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30594" y="4718957"/>
                        <a:ext cx="2359742" cy="349704"/>
                      </a:xfrm>
                      <a:prstGeom prst="roundRect">
                        <a:avLst/>
                      </a:prstGeom>
                      <a:pattFill prst="pct30">
                        <a:fgClr>
                          <a:srgbClr val="1A4E66"/>
                        </a:fgClr>
                        <a:bgClr>
                          <a:schemeClr val="bg1"/>
                        </a:bgClr>
                      </a:pattFill>
                      <a:ln w="38100">
                        <a:solidFill>
                          <a:srgbClr val="1A4E66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b="1" dirty="0">
                            <a:solidFill>
                              <a:srgbClr val="FC6D46"/>
                            </a:solidFill>
                          </a:rPr>
                          <a:t>250</a:t>
                        </a:r>
                      </a:p>
                    </p:txBody>
                  </p:sp>
                  <p:cxnSp>
                    <p:nvCxnSpPr>
                      <p:cNvPr id="50" name="Straight Connector 49">
                        <a:extLst>
                          <a:ext uri="{FF2B5EF4-FFF2-40B4-BE49-F238E27FC236}">
                            <a16:creationId xmlns:a16="http://schemas.microsoft.com/office/drawing/2014/main" id="{5DDA37E1-2CB6-0C13-AB3C-7FAE5A9CBC6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30594" y="4994844"/>
                        <a:ext cx="0" cy="710019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Straight Connector 50">
                        <a:extLst>
                          <a:ext uri="{FF2B5EF4-FFF2-40B4-BE49-F238E27FC236}">
                            <a16:creationId xmlns:a16="http://schemas.microsoft.com/office/drawing/2014/main" id="{D778425A-ECA3-F124-F082-1C031E199DC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790336" y="4994844"/>
                        <a:ext cx="0" cy="710019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Straight Connector 51">
                        <a:extLst>
                          <a:ext uri="{FF2B5EF4-FFF2-40B4-BE49-F238E27FC236}">
                            <a16:creationId xmlns:a16="http://schemas.microsoft.com/office/drawing/2014/main" id="{8E502121-F3EB-8832-A5D0-E875FA66D32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56853" y="5704863"/>
                        <a:ext cx="147482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" name="Straight Connector 52">
                        <a:extLst>
                          <a:ext uri="{FF2B5EF4-FFF2-40B4-BE49-F238E27FC236}">
                            <a16:creationId xmlns:a16="http://schemas.microsoft.com/office/drawing/2014/main" id="{32346854-D917-965E-0FF5-1071408F183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716595" y="5704863"/>
                        <a:ext cx="147482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7E97221C-035D-FA04-5F0E-720DD25480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20125" y="1913837"/>
                      <a:ext cx="1569744" cy="1307590"/>
                      <a:chOff x="1356853" y="4718957"/>
                      <a:chExt cx="2507224" cy="985906"/>
                    </a:xfrm>
                  </p:grpSpPr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6314C6B1-7E06-AD13-E321-613057A5B82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30595" y="4718957"/>
                        <a:ext cx="2359742" cy="308096"/>
                      </a:xfrm>
                      <a:prstGeom prst="roundRect">
                        <a:avLst/>
                      </a:prstGeom>
                      <a:pattFill prst="pct30">
                        <a:fgClr>
                          <a:srgbClr val="1A4E66"/>
                        </a:fgClr>
                        <a:bgClr>
                          <a:schemeClr val="bg1"/>
                        </a:bgClr>
                      </a:pattFill>
                      <a:ln w="38100">
                        <a:solidFill>
                          <a:srgbClr val="1A4E66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b="1" dirty="0">
                            <a:solidFill>
                              <a:srgbClr val="FC6D46"/>
                            </a:solidFill>
                          </a:rPr>
                          <a:t>450</a:t>
                        </a:r>
                      </a:p>
                    </p:txBody>
                  </p:sp>
                  <p:cxnSp>
                    <p:nvCxnSpPr>
                      <p:cNvPr id="56" name="Straight Connector 55">
                        <a:extLst>
                          <a:ext uri="{FF2B5EF4-FFF2-40B4-BE49-F238E27FC236}">
                            <a16:creationId xmlns:a16="http://schemas.microsoft.com/office/drawing/2014/main" id="{6AB7D2B2-85CA-5182-8EE0-953B7B5C2B2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30594" y="4994844"/>
                        <a:ext cx="0" cy="710019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4D7BC28F-8880-22EA-03D5-8A8B3993AEF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790336" y="4994844"/>
                        <a:ext cx="0" cy="710019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89EDA400-7FDF-4A1C-64F7-3AB843747B5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56853" y="5704863"/>
                        <a:ext cx="147482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" name="Straight Connector 58">
                        <a:extLst>
                          <a:ext uri="{FF2B5EF4-FFF2-40B4-BE49-F238E27FC236}">
                            <a16:creationId xmlns:a16="http://schemas.microsoft.com/office/drawing/2014/main" id="{61BB6409-89A3-73A5-835E-FC09A6050E9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716595" y="5704863"/>
                        <a:ext cx="147482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0EE46077-5D3F-70EF-8F4C-BFFC0237BB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22376" y="318356"/>
                      <a:ext cx="1176175" cy="1307590"/>
                      <a:chOff x="1356853" y="4718957"/>
                      <a:chExt cx="2507224" cy="985906"/>
                    </a:xfrm>
                  </p:grpSpPr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53083D58-BA32-871F-83B9-41D615E3C1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30595" y="4718957"/>
                        <a:ext cx="2359742" cy="308096"/>
                      </a:xfrm>
                      <a:prstGeom prst="roundRect">
                        <a:avLst/>
                      </a:prstGeom>
                      <a:pattFill prst="pct30">
                        <a:fgClr>
                          <a:srgbClr val="1A4E66"/>
                        </a:fgClr>
                        <a:bgClr>
                          <a:schemeClr val="bg1"/>
                        </a:bgClr>
                      </a:pattFill>
                      <a:ln w="38100">
                        <a:solidFill>
                          <a:srgbClr val="1A4E66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b="1" dirty="0">
                            <a:solidFill>
                              <a:srgbClr val="FC6D46"/>
                            </a:solidFill>
                          </a:rPr>
                          <a:t>650</a:t>
                        </a:r>
                      </a:p>
                    </p:txBody>
                  </p:sp>
                  <p:cxnSp>
                    <p:nvCxnSpPr>
                      <p:cNvPr id="62" name="Straight Connector 61">
                        <a:extLst>
                          <a:ext uri="{FF2B5EF4-FFF2-40B4-BE49-F238E27FC236}">
                            <a16:creationId xmlns:a16="http://schemas.microsoft.com/office/drawing/2014/main" id="{22A820E7-47EA-6DC5-F831-5C605476E89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30594" y="4994844"/>
                        <a:ext cx="0" cy="710019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Connector 62">
                        <a:extLst>
                          <a:ext uri="{FF2B5EF4-FFF2-40B4-BE49-F238E27FC236}">
                            <a16:creationId xmlns:a16="http://schemas.microsoft.com/office/drawing/2014/main" id="{CE0BA146-FE81-38CD-522E-D2C69956536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790336" y="4994844"/>
                        <a:ext cx="0" cy="710019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4" name="Straight Connector 63">
                        <a:extLst>
                          <a:ext uri="{FF2B5EF4-FFF2-40B4-BE49-F238E27FC236}">
                            <a16:creationId xmlns:a16="http://schemas.microsoft.com/office/drawing/2014/main" id="{72718875-F778-3837-1D4E-DEB8A4F923C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56853" y="5704863"/>
                        <a:ext cx="147482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5" name="Straight Connector 64">
                        <a:extLst>
                          <a:ext uri="{FF2B5EF4-FFF2-40B4-BE49-F238E27FC236}">
                            <a16:creationId xmlns:a16="http://schemas.microsoft.com/office/drawing/2014/main" id="{EA03AE08-84ED-9CD0-725B-9F04DFF5CC7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716595" y="5704863"/>
                        <a:ext cx="147482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0F6E3DA2-91D0-57AF-EE23-6C1AB2FC58EB}"/>
                      </a:ext>
                    </a:extLst>
                  </p:cNvPr>
                  <p:cNvSpPr txBox="1"/>
                  <p:nvPr/>
                </p:nvSpPr>
                <p:spPr>
                  <a:xfrm>
                    <a:off x="3012261" y="426611"/>
                    <a:ext cx="305535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1A4E66"/>
                        </a:solidFill>
                      </a:rPr>
                      <a:t>.</a:t>
                    </a:r>
                  </a:p>
                  <a:p>
                    <a:r>
                      <a:rPr lang="en-US" sz="2000" b="1" dirty="0">
                        <a:solidFill>
                          <a:srgbClr val="1A4E66"/>
                        </a:solidFill>
                      </a:rPr>
                      <a:t>.</a:t>
                    </a:r>
                  </a:p>
                  <a:p>
                    <a:r>
                      <a:rPr lang="en-US" sz="2000" b="1" dirty="0">
                        <a:solidFill>
                          <a:srgbClr val="1A4E66"/>
                        </a:solidFill>
                      </a:rPr>
                      <a:t>.</a:t>
                    </a:r>
                  </a:p>
                </p:txBody>
              </p: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68254D8C-CB31-13AC-1DA4-269B76E5293D}"/>
                    </a:ext>
                  </a:extLst>
                </p:cNvPr>
                <p:cNvGrpSpPr/>
                <p:nvPr/>
              </p:nvGrpSpPr>
              <p:grpSpPr>
                <a:xfrm>
                  <a:off x="2989797" y="1944837"/>
                  <a:ext cx="327999" cy="3436350"/>
                  <a:chOff x="2989797" y="1944837"/>
                  <a:chExt cx="327999" cy="3436350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348FDC8E-064C-416E-EB91-0BC95B4B1BF9}"/>
                      </a:ext>
                    </a:extLst>
                  </p:cNvPr>
                  <p:cNvSpPr txBox="1"/>
                  <p:nvPr/>
                </p:nvSpPr>
                <p:spPr>
                  <a:xfrm>
                    <a:off x="3006496" y="1944837"/>
                    <a:ext cx="305535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1A4E66"/>
                        </a:solidFill>
                      </a:rPr>
                      <a:t>.</a:t>
                    </a:r>
                  </a:p>
                  <a:p>
                    <a:r>
                      <a:rPr lang="en-US" sz="2000" b="1" dirty="0">
                        <a:solidFill>
                          <a:srgbClr val="1A4E66"/>
                        </a:solidFill>
                      </a:rPr>
                      <a:t>.</a:t>
                    </a: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F7642AF3-9A19-FBD3-3CE1-114D853542AB}"/>
                      </a:ext>
                    </a:extLst>
                  </p:cNvPr>
                  <p:cNvSpPr txBox="1"/>
                  <p:nvPr/>
                </p:nvSpPr>
                <p:spPr>
                  <a:xfrm>
                    <a:off x="3012261" y="3319085"/>
                    <a:ext cx="305535" cy="8925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600" b="1" dirty="0">
                        <a:solidFill>
                          <a:srgbClr val="1A4E66"/>
                        </a:solidFill>
                      </a:rPr>
                      <a:t>.</a:t>
                    </a:r>
                  </a:p>
                  <a:p>
                    <a:r>
                      <a:rPr lang="en-US" sz="2600" b="1" dirty="0">
                        <a:solidFill>
                          <a:srgbClr val="1A4E66"/>
                        </a:solidFill>
                      </a:rPr>
                      <a:t>.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BE06E6-FB09-A66E-08A9-39E8ACA656F2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797" y="4303969"/>
                    <a:ext cx="305535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rgbClr val="1A4E66"/>
                        </a:solidFill>
                      </a:rPr>
                      <a:t>.</a:t>
                    </a:r>
                  </a:p>
                  <a:p>
                    <a:r>
                      <a:rPr lang="en-US" sz="3200" b="1" dirty="0">
                        <a:solidFill>
                          <a:srgbClr val="1A4E66"/>
                        </a:solidFill>
                      </a:rPr>
                      <a:t>.</a:t>
                    </a:r>
                  </a:p>
                </p:txBody>
              </p:sp>
            </p:grpSp>
          </p:grpSp>
        </p:grpSp>
      </p:grpSp>
      <p:pic>
        <p:nvPicPr>
          <p:cNvPr id="77" name="Content Placeholder 76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CC390CEB-2C34-2BB9-91E1-82695F826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139"/>
          <a:stretch/>
        </p:blipFill>
        <p:spPr>
          <a:xfrm>
            <a:off x="4085472" y="1337769"/>
            <a:ext cx="7466404" cy="4553710"/>
          </a:xfrm>
        </p:spPr>
      </p:pic>
    </p:spTree>
    <p:extLst>
      <p:ext uri="{BB962C8B-B14F-4D97-AF65-F5344CB8AC3E}">
        <p14:creationId xmlns:p14="http://schemas.microsoft.com/office/powerpoint/2010/main" val="2418705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shapes&#10;&#10;Description automatically generated with medium confidence">
            <a:extLst>
              <a:ext uri="{FF2B5EF4-FFF2-40B4-BE49-F238E27FC236}">
                <a16:creationId xmlns:a16="http://schemas.microsoft.com/office/drawing/2014/main" id="{812396C9-DD5C-680E-B4C0-A8B653B1D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658" y="529238"/>
            <a:ext cx="10492089" cy="5982022"/>
          </a:xfrm>
        </p:spPr>
      </p:pic>
      <p:pic>
        <p:nvPicPr>
          <p:cNvPr id="2" name="Picture 1" descr="A hand holding an apple&#10;&#10;Description automatically generated">
            <a:extLst>
              <a:ext uri="{FF2B5EF4-FFF2-40B4-BE49-F238E27FC236}">
                <a16:creationId xmlns:a16="http://schemas.microsoft.com/office/drawing/2014/main" id="{131C19E6-C4EF-7F2B-7A07-66938BD27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64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A58067A1-8EAE-25FB-C147-3DB258030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46218"/>
            <a:ext cx="10660413" cy="6371263"/>
          </a:xfrm>
        </p:spPr>
      </p:pic>
      <p:pic>
        <p:nvPicPr>
          <p:cNvPr id="6" name="Picture 5" descr="A hand holding an apple&#10;&#10;Description automatically generated">
            <a:extLst>
              <a:ext uri="{FF2B5EF4-FFF2-40B4-BE49-F238E27FC236}">
                <a16:creationId xmlns:a16="http://schemas.microsoft.com/office/drawing/2014/main" id="{2204E306-CC39-6ACD-9805-E0D4D5F7B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DB753E-054C-34BB-0B71-BFF64DC03F73}"/>
              </a:ext>
            </a:extLst>
          </p:cNvPr>
          <p:cNvSpPr txBox="1"/>
          <p:nvPr/>
        </p:nvSpPr>
        <p:spPr>
          <a:xfrm>
            <a:off x="2491409" y="1677055"/>
            <a:ext cx="1033669" cy="469796"/>
          </a:xfrm>
          <a:prstGeom prst="rect">
            <a:avLst/>
          </a:prstGeom>
          <a:noFill/>
          <a:ln w="38100">
            <a:solidFill>
              <a:srgbClr val="C2B8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117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hand holding an apple&#10;&#10;Description automatically generated">
            <a:extLst>
              <a:ext uri="{FF2B5EF4-FFF2-40B4-BE49-F238E27FC236}">
                <a16:creationId xmlns:a16="http://schemas.microsoft.com/office/drawing/2014/main" id="{DE901E54-0084-9F03-F443-A53CB13E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50DFC0-E949-3911-EDAD-F8249EB59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984" y="143988"/>
            <a:ext cx="8760031" cy="65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75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05F0F44-749B-F496-4EA0-89DEF9C23BB2}"/>
              </a:ext>
            </a:extLst>
          </p:cNvPr>
          <p:cNvSpPr txBox="1"/>
          <p:nvPr/>
        </p:nvSpPr>
        <p:spPr>
          <a:xfrm>
            <a:off x="1193074" y="1001486"/>
            <a:ext cx="4563292" cy="252549"/>
          </a:xfrm>
          <a:prstGeom prst="rect">
            <a:avLst/>
          </a:prstGeom>
          <a:solidFill>
            <a:schemeClr val="bg2"/>
          </a:solidFill>
          <a:ln w="15875">
            <a:solidFill>
              <a:srgbClr val="1A4E66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1A4E66"/>
              </a:solidFill>
            </a:endParaRPr>
          </a:p>
        </p:txBody>
      </p:sp>
      <p:pic>
        <p:nvPicPr>
          <p:cNvPr id="12" name="Picture 11" descr="A hand holding an apple&#10;&#10;Description automatically generated">
            <a:extLst>
              <a:ext uri="{FF2B5EF4-FFF2-40B4-BE49-F238E27FC236}">
                <a16:creationId xmlns:a16="http://schemas.microsoft.com/office/drawing/2014/main" id="{17539614-3053-7F83-46B0-E955B8CA5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1AD477-D80D-75B6-DBFE-0CD9CFF8C3CD}"/>
              </a:ext>
            </a:extLst>
          </p:cNvPr>
          <p:cNvSpPr txBox="1"/>
          <p:nvPr/>
        </p:nvSpPr>
        <p:spPr>
          <a:xfrm>
            <a:off x="6048440" y="1001485"/>
            <a:ext cx="4563292" cy="252549"/>
          </a:xfrm>
          <a:prstGeom prst="rect">
            <a:avLst/>
          </a:prstGeom>
          <a:solidFill>
            <a:schemeClr val="bg2"/>
          </a:solidFill>
          <a:ln w="15875">
            <a:solidFill>
              <a:srgbClr val="1A4E66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1A4E6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00786D-1965-A489-4368-125846A14756}"/>
              </a:ext>
            </a:extLst>
          </p:cNvPr>
          <p:cNvSpPr txBox="1"/>
          <p:nvPr/>
        </p:nvSpPr>
        <p:spPr>
          <a:xfrm>
            <a:off x="1193074" y="3845948"/>
            <a:ext cx="4563292" cy="252549"/>
          </a:xfrm>
          <a:prstGeom prst="rect">
            <a:avLst/>
          </a:prstGeom>
          <a:solidFill>
            <a:srgbClr val="C2B824"/>
          </a:solidFill>
          <a:ln w="15875">
            <a:solidFill>
              <a:srgbClr val="1A4E66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1A4E6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347625-DF06-A1B5-E7B6-59D7DBCDB196}"/>
              </a:ext>
            </a:extLst>
          </p:cNvPr>
          <p:cNvSpPr txBox="1"/>
          <p:nvPr/>
        </p:nvSpPr>
        <p:spPr>
          <a:xfrm>
            <a:off x="6048440" y="3845947"/>
            <a:ext cx="4563292" cy="252549"/>
          </a:xfrm>
          <a:prstGeom prst="rect">
            <a:avLst/>
          </a:prstGeom>
          <a:solidFill>
            <a:srgbClr val="C2B824"/>
          </a:solidFill>
          <a:ln w="15875">
            <a:solidFill>
              <a:srgbClr val="1A4E66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1A4E66"/>
              </a:solidFill>
            </a:endParaRPr>
          </a:p>
        </p:txBody>
      </p:sp>
      <p:pic>
        <p:nvPicPr>
          <p:cNvPr id="11" name="Content Placeholder 10" descr="A screenshot of a graph&#10;&#10;Description automatically generated">
            <a:extLst>
              <a:ext uri="{FF2B5EF4-FFF2-40B4-BE49-F238E27FC236}">
                <a16:creationId xmlns:a16="http://schemas.microsoft.com/office/drawing/2014/main" id="{33A61064-AFC4-0616-E18B-14F28A549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1657" y="167589"/>
            <a:ext cx="9784234" cy="6522822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4ACB9A-59B7-7806-0B52-EB5AA05C3CF8}"/>
              </a:ext>
            </a:extLst>
          </p:cNvPr>
          <p:cNvSpPr txBox="1"/>
          <p:nvPr/>
        </p:nvSpPr>
        <p:spPr>
          <a:xfrm>
            <a:off x="1921565" y="4545496"/>
            <a:ext cx="795130" cy="369332"/>
          </a:xfrm>
          <a:prstGeom prst="rect">
            <a:avLst/>
          </a:prstGeom>
          <a:noFill/>
          <a:ln w="38100">
            <a:solidFill>
              <a:srgbClr val="C2B8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A1BEAE-493D-32DC-88C1-89AEBC8145C5}"/>
              </a:ext>
            </a:extLst>
          </p:cNvPr>
          <p:cNvSpPr txBox="1"/>
          <p:nvPr/>
        </p:nvSpPr>
        <p:spPr>
          <a:xfrm>
            <a:off x="1921565" y="1678103"/>
            <a:ext cx="795130" cy="369332"/>
          </a:xfrm>
          <a:prstGeom prst="rect">
            <a:avLst/>
          </a:prstGeom>
          <a:noFill/>
          <a:ln w="38100">
            <a:solidFill>
              <a:srgbClr val="C2B8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194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hand holding an apple&#10;&#10;Description automatically generated">
            <a:extLst>
              <a:ext uri="{FF2B5EF4-FFF2-40B4-BE49-F238E27FC236}">
                <a16:creationId xmlns:a16="http://schemas.microsoft.com/office/drawing/2014/main" id="{DE901E54-0084-9F03-F443-A53CB13E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59A5547-B551-B773-3397-E42224886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10" y="347748"/>
            <a:ext cx="11532960" cy="61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49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hand holding an apple&#10;&#10;Description automatically generated">
            <a:extLst>
              <a:ext uri="{FF2B5EF4-FFF2-40B4-BE49-F238E27FC236}">
                <a16:creationId xmlns:a16="http://schemas.microsoft.com/office/drawing/2014/main" id="{6368008C-7B90-069F-A7A0-88548822E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20" name="Content Placeholder 19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5F7F880E-32DB-87E8-922F-1E9F8B4B0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70269" y="220749"/>
            <a:ext cx="8927304" cy="6416501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344169-73B7-1FE7-F48C-9B4B2A74AB37}"/>
              </a:ext>
            </a:extLst>
          </p:cNvPr>
          <p:cNvSpPr txBox="1"/>
          <p:nvPr/>
        </p:nvSpPr>
        <p:spPr>
          <a:xfrm>
            <a:off x="9488557" y="4015409"/>
            <a:ext cx="795130" cy="369332"/>
          </a:xfrm>
          <a:prstGeom prst="rect">
            <a:avLst/>
          </a:prstGeom>
          <a:noFill/>
          <a:ln w="38100">
            <a:solidFill>
              <a:srgbClr val="C2B8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1DA8C9-41B5-BEE7-04F0-DBF88FF62FE8}"/>
              </a:ext>
            </a:extLst>
          </p:cNvPr>
          <p:cNvSpPr txBox="1"/>
          <p:nvPr/>
        </p:nvSpPr>
        <p:spPr>
          <a:xfrm>
            <a:off x="9501809" y="1080053"/>
            <a:ext cx="795130" cy="369332"/>
          </a:xfrm>
          <a:prstGeom prst="rect">
            <a:avLst/>
          </a:prstGeom>
          <a:noFill/>
          <a:ln w="38100">
            <a:solidFill>
              <a:srgbClr val="C2B8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AAFBAB-9786-6157-0B99-8DAB99B69892}"/>
              </a:ext>
            </a:extLst>
          </p:cNvPr>
          <p:cNvSpPr txBox="1"/>
          <p:nvPr/>
        </p:nvSpPr>
        <p:spPr>
          <a:xfrm>
            <a:off x="5438791" y="3979146"/>
            <a:ext cx="795130" cy="369332"/>
          </a:xfrm>
          <a:prstGeom prst="rect">
            <a:avLst/>
          </a:prstGeom>
          <a:noFill/>
          <a:ln w="38100">
            <a:solidFill>
              <a:srgbClr val="C2B8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197530-16C7-4305-AD71-FFAD5E8F6278}"/>
              </a:ext>
            </a:extLst>
          </p:cNvPr>
          <p:cNvSpPr txBox="1"/>
          <p:nvPr/>
        </p:nvSpPr>
        <p:spPr>
          <a:xfrm>
            <a:off x="6668544" y="3979146"/>
            <a:ext cx="795130" cy="369332"/>
          </a:xfrm>
          <a:prstGeom prst="rect">
            <a:avLst/>
          </a:prstGeom>
          <a:noFill/>
          <a:ln w="38100">
            <a:solidFill>
              <a:srgbClr val="C2B8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E323CB-E9D6-5313-90AE-9D83FA39AA1F}"/>
              </a:ext>
            </a:extLst>
          </p:cNvPr>
          <p:cNvSpPr txBox="1"/>
          <p:nvPr/>
        </p:nvSpPr>
        <p:spPr>
          <a:xfrm>
            <a:off x="6668544" y="1080053"/>
            <a:ext cx="795130" cy="369332"/>
          </a:xfrm>
          <a:prstGeom prst="rect">
            <a:avLst/>
          </a:prstGeom>
          <a:noFill/>
          <a:ln w="38100">
            <a:solidFill>
              <a:srgbClr val="C2B8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9C1A61-E50A-9C66-34B2-7166BD56CD0A}"/>
              </a:ext>
            </a:extLst>
          </p:cNvPr>
          <p:cNvSpPr txBox="1"/>
          <p:nvPr/>
        </p:nvSpPr>
        <p:spPr>
          <a:xfrm>
            <a:off x="5438791" y="1080053"/>
            <a:ext cx="795130" cy="369332"/>
          </a:xfrm>
          <a:prstGeom prst="rect">
            <a:avLst/>
          </a:prstGeom>
          <a:noFill/>
          <a:ln w="38100">
            <a:solidFill>
              <a:srgbClr val="C2B8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27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ndu 3D de pièces de jeu attachées avec une corde">
            <a:extLst>
              <a:ext uri="{FF2B5EF4-FFF2-40B4-BE49-F238E27FC236}">
                <a16:creationId xmlns:a16="http://schemas.microsoft.com/office/drawing/2014/main" id="{CBA74069-B90C-A4FE-50FD-19B49068D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4981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F352B7-DFFE-47D3-AEDA-34F992DB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2b. Associations with Self-Reported Compulsive Exercise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14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FDC6-9519-29EC-EA75-EDB0084A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0EF69-E1E8-67A1-E40A-7417957D4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</a:rPr>
              <a:t>Make a case for the study of in-vivo exercise in those with EDs</a:t>
            </a:r>
          </a:p>
          <a:p>
            <a:r>
              <a:rPr lang="en-US" dirty="0">
                <a:solidFill>
                  <a:srgbClr val="1A4E66"/>
                </a:solidFill>
              </a:rPr>
              <a:t>Present preliminary data on acute exercise response among those with restrictive-spectrum </a:t>
            </a:r>
            <a:r>
              <a:rPr lang="en-US" dirty="0" err="1">
                <a:solidFill>
                  <a:srgbClr val="1A4E66"/>
                </a:solidFill>
              </a:rPr>
              <a:t>EDs.</a:t>
            </a:r>
            <a:endParaRPr lang="en-US" dirty="0">
              <a:solidFill>
                <a:srgbClr val="1A4E66"/>
              </a:solidFill>
            </a:endParaRPr>
          </a:p>
          <a:p>
            <a:r>
              <a:rPr lang="en-US" dirty="0">
                <a:solidFill>
                  <a:srgbClr val="1A4E66"/>
                </a:solidFill>
              </a:rPr>
              <a:t>Set the stage for future research on acute exercise assessment and in-vivo exercise intervention </a:t>
            </a:r>
          </a:p>
          <a:p>
            <a:endParaRPr lang="en-US" dirty="0">
              <a:solidFill>
                <a:srgbClr val="1A4E66"/>
              </a:solidFill>
            </a:endParaRPr>
          </a:p>
          <a:p>
            <a:endParaRPr lang="en-US" dirty="0">
              <a:solidFill>
                <a:srgbClr val="1A4E66"/>
              </a:solidFill>
            </a:endParaRPr>
          </a:p>
          <a:p>
            <a:endParaRPr lang="en-US" dirty="0">
              <a:solidFill>
                <a:srgbClr val="1A4E66"/>
              </a:solidFill>
            </a:endParaRP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D69CFFB9-829A-26B7-FF30-99CF46439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68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 descr="A graph with lines and dots&#10;&#10;Description automatically generated">
            <a:extLst>
              <a:ext uri="{FF2B5EF4-FFF2-40B4-BE49-F238E27FC236}">
                <a16:creationId xmlns:a16="http://schemas.microsoft.com/office/drawing/2014/main" id="{C1896A30-58C4-E002-A0C7-6B7B8C7F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55" y="541749"/>
            <a:ext cx="10306890" cy="5774502"/>
          </a:xfrm>
          <a:prstGeom prst="rect">
            <a:avLst/>
          </a:prstGeom>
        </p:spPr>
      </p:pic>
      <p:pic>
        <p:nvPicPr>
          <p:cNvPr id="2" name="Picture 1" descr="A hand holding an apple&#10;&#10;Description automatically generated">
            <a:extLst>
              <a:ext uri="{FF2B5EF4-FFF2-40B4-BE49-F238E27FC236}">
                <a16:creationId xmlns:a16="http://schemas.microsoft.com/office/drawing/2014/main" id="{9F1BCEBF-042B-B03D-6371-5CB070A22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58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graph&#10;&#10;Description automatically generated">
            <a:extLst>
              <a:ext uri="{FF2B5EF4-FFF2-40B4-BE49-F238E27FC236}">
                <a16:creationId xmlns:a16="http://schemas.microsoft.com/office/drawing/2014/main" id="{7A6796C0-2D13-0848-6679-8B8180E9C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540" y="281354"/>
            <a:ext cx="10935273" cy="6126557"/>
          </a:xfrm>
        </p:spPr>
      </p:pic>
      <p:pic>
        <p:nvPicPr>
          <p:cNvPr id="6" name="Picture 5" descr="A hand holding an apple&#10;&#10;Description automatically generated">
            <a:extLst>
              <a:ext uri="{FF2B5EF4-FFF2-40B4-BE49-F238E27FC236}">
                <a16:creationId xmlns:a16="http://schemas.microsoft.com/office/drawing/2014/main" id="{922A00D8-362B-DE91-B55A-F6FBF5709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CAFB0-8F62-A119-5A15-140BE5D41B11}"/>
              </a:ext>
            </a:extLst>
          </p:cNvPr>
          <p:cNvSpPr txBox="1"/>
          <p:nvPr/>
        </p:nvSpPr>
        <p:spPr>
          <a:xfrm>
            <a:off x="7394714" y="1603513"/>
            <a:ext cx="1020416" cy="369332"/>
          </a:xfrm>
          <a:prstGeom prst="rect">
            <a:avLst/>
          </a:prstGeom>
          <a:noFill/>
          <a:ln w="38100">
            <a:solidFill>
              <a:srgbClr val="C2B8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76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EBD03984-6F16-6188-E042-2B99538CA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40" y="305369"/>
            <a:ext cx="11150720" cy="6247261"/>
          </a:xfrm>
          <a:prstGeom prst="rect">
            <a:avLst/>
          </a:prstGeom>
        </p:spPr>
      </p:pic>
      <p:pic>
        <p:nvPicPr>
          <p:cNvPr id="6" name="Picture 5" descr="A hand holding an apple&#10;&#10;Description automatically generated">
            <a:extLst>
              <a:ext uri="{FF2B5EF4-FFF2-40B4-BE49-F238E27FC236}">
                <a16:creationId xmlns:a16="http://schemas.microsoft.com/office/drawing/2014/main" id="{2A6EA748-47F5-AEF9-ECD4-49D36A6E8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71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E19816-6F28-915B-AFC0-7EF49D691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761" y="288000"/>
            <a:ext cx="8552478" cy="6281999"/>
          </a:xfrm>
        </p:spPr>
      </p:pic>
      <p:pic>
        <p:nvPicPr>
          <p:cNvPr id="6" name="Picture 5" descr="A hand holding an apple&#10;&#10;Description automatically generated">
            <a:extLst>
              <a:ext uri="{FF2B5EF4-FFF2-40B4-BE49-F238E27FC236}">
                <a16:creationId xmlns:a16="http://schemas.microsoft.com/office/drawing/2014/main" id="{FD7D3B74-9F34-AF9C-0B13-16E03C5B7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26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EBD31-C305-CF32-7720-071C3020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15190-224D-8160-2131-444100BD8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Initial evidence supports that adolescents and young adults with restrictive-spectrum EDs may be more motivated to exercise, and choose to exercise at greater intensity</a:t>
            </a:r>
          </a:p>
          <a:p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Affective and body image impacts of acute exercise are occurring in expected directions in the pilot sample</a:t>
            </a:r>
          </a:p>
          <a:p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Self-reported compulsive exercise aligns with exercise response among controls; no initial indications of association with exercise response among ED.</a:t>
            </a:r>
          </a:p>
          <a:p>
            <a:pPr lvl="1"/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Small N – high CET exerting influence</a:t>
            </a:r>
          </a:p>
          <a:p>
            <a:pPr lvl="1"/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If remains consistent – highlights distinction between exercise-related cognitions and exercise behavioral response</a:t>
            </a:r>
          </a:p>
          <a:p>
            <a:pPr lvl="1"/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A155A32E-B7CF-07A3-9069-471DB7868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6" name="Graphic 5" descr="Takeaway outline">
            <a:extLst>
              <a:ext uri="{FF2B5EF4-FFF2-40B4-BE49-F238E27FC236}">
                <a16:creationId xmlns:a16="http://schemas.microsoft.com/office/drawing/2014/main" id="{AE8541CF-630F-E55B-452E-55B00287D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7539" y="3865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02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B59D-71B8-BE1F-C4D9-DED8ED4C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3C27B-BD56-F889-0573-4BCFB413E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Continue to develop and diversify samples for inferential analysis in upcoming R21 project (N = 100 [66 ED] across two sites) </a:t>
            </a:r>
          </a:p>
          <a:p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Examine impacts of exercise on key biomarkers</a:t>
            </a:r>
          </a:p>
          <a:p>
            <a:pPr marL="0" indent="0">
              <a:buNone/>
            </a:pPr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Define biomarker associations with cognitive, affective, and behavioral measures of acute exercise drive and response</a:t>
            </a:r>
          </a:p>
          <a:p>
            <a:pPr marL="0" indent="0">
              <a:buNone/>
            </a:pPr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  <a:p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  <a:p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E6A79201-64AE-681E-8DD5-B9423022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86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AEF1E18-FDD3-AED8-7AA8-1CE83CAED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2" t="23979" r="8422"/>
          <a:stretch/>
        </p:blipFill>
        <p:spPr>
          <a:xfrm>
            <a:off x="8481390" y="4306957"/>
            <a:ext cx="2998305" cy="2040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52D403-3369-2365-E3BA-7186E56BD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Many Thanks!</a:t>
            </a: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0C378CDD-7786-DFDE-EC0C-868602458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9" name="Picture 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7C977081-B9D6-E048-EC34-E599F6A8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090" y="1062046"/>
            <a:ext cx="2734710" cy="27347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5DA7B2-676F-6728-93F0-444CB0FFE1C1}"/>
              </a:ext>
            </a:extLst>
          </p:cNvPr>
          <p:cNvSpPr txBox="1"/>
          <p:nvPr/>
        </p:nvSpPr>
        <p:spPr>
          <a:xfrm>
            <a:off x="661554" y="1119100"/>
            <a:ext cx="7724569" cy="535531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b="1" dirty="0">
                <a:solidFill>
                  <a:srgbClr val="1A4E66"/>
                </a:solidFill>
                <a:latin typeface="Avenir Book" panose="02000503020000020003" pitchFamily="2" charset="0"/>
              </a:rPr>
              <a:t>Funders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Virginia Horne Henry Fund for Women’s Exercise and Movement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K01MH123914</a:t>
            </a:r>
          </a:p>
          <a:p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  <a:p>
            <a:r>
              <a:rPr lang="en-US" b="1" dirty="0">
                <a:solidFill>
                  <a:srgbClr val="1A4E66"/>
                </a:solidFill>
                <a:latin typeface="Avenir Book" panose="02000503020000020003" pitchFamily="2" charset="0"/>
              </a:rPr>
              <a:t>Study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Lauren Pictor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Max Frank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Sarah Niemi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1A4E66"/>
                </a:solidFill>
                <a:latin typeface="Avenir Book" panose="02000503020000020003" pitchFamily="2" charset="0"/>
              </a:rPr>
              <a:t>Mahathi</a:t>
            </a:r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rgbClr val="1A4E66"/>
                </a:solidFill>
                <a:latin typeface="Avenir Book" panose="02000503020000020003" pitchFamily="2" charset="0"/>
              </a:rPr>
              <a:t>Gavuji</a:t>
            </a:r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Danielle Lennon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Dani Peters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Rachel </a:t>
            </a:r>
            <a:r>
              <a:rPr lang="en-US" dirty="0" err="1">
                <a:solidFill>
                  <a:srgbClr val="1A4E66"/>
                </a:solidFill>
                <a:latin typeface="Avenir Book" panose="02000503020000020003" pitchFamily="2" charset="0"/>
              </a:rPr>
              <a:t>Ahrenholtz</a:t>
            </a:r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Kevin Crombie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Sasha </a:t>
            </a:r>
            <a:r>
              <a:rPr lang="en-US" dirty="0" err="1">
                <a:solidFill>
                  <a:srgbClr val="1A4E66"/>
                </a:solidFill>
                <a:latin typeface="Avenir Book" panose="02000503020000020003" pitchFamily="2" charset="0"/>
              </a:rPr>
              <a:t>Gorrell</a:t>
            </a:r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Stephanie Pham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Michaela Blakeslee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EMBARK lab research assistants</a:t>
            </a:r>
          </a:p>
          <a:p>
            <a:r>
              <a:rPr lang="en-US" b="1" dirty="0">
                <a:solidFill>
                  <a:srgbClr val="1A4E66"/>
                </a:solidFill>
                <a:latin typeface="Avenir Book" panose="02000503020000020003" pitchFamily="2" charset="0"/>
              </a:rPr>
              <a:t>Mentors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K mentors (Nadia </a:t>
            </a:r>
            <a:r>
              <a:rPr lang="en-US" dirty="0" err="1">
                <a:solidFill>
                  <a:srgbClr val="1A4E66"/>
                </a:solidFill>
                <a:latin typeface="Avenir Book" panose="02000503020000020003" pitchFamily="2" charset="0"/>
              </a:rPr>
              <a:t>Micali</a:t>
            </a:r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; Cindy </a:t>
            </a:r>
            <a:r>
              <a:rPr lang="en-US" dirty="0" err="1">
                <a:solidFill>
                  <a:srgbClr val="1A4E66"/>
                </a:solidFill>
                <a:latin typeface="Avenir Book" panose="02000503020000020003" pitchFamily="2" charset="0"/>
              </a:rPr>
              <a:t>Bulik</a:t>
            </a:r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; Dane Cook)</a:t>
            </a:r>
          </a:p>
          <a:p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  <a:p>
            <a:r>
              <a:rPr lang="en-US" b="1" dirty="0">
                <a:solidFill>
                  <a:srgbClr val="1A4E66"/>
                </a:solidFill>
                <a:latin typeface="Avenir Book" panose="02000503020000020003" pitchFamily="2" charset="0"/>
              </a:rPr>
              <a:t>Recruitment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 John Stephenson Teenage and Young Adult Clinic Staff</a:t>
            </a:r>
          </a:p>
          <a:p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51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E3DED3-8358-37B8-F20F-7DE5C7BFC66E}"/>
              </a:ext>
            </a:extLst>
          </p:cNvPr>
          <p:cNvSpPr txBox="1"/>
          <p:nvPr/>
        </p:nvSpPr>
        <p:spPr>
          <a:xfrm>
            <a:off x="614149" y="1009934"/>
            <a:ext cx="104268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dirty="0">
                <a:solidFill>
                  <a:srgbClr val="1A4E66"/>
                </a:solidFill>
                <a:latin typeface="Avenir Book" panose="02000503020000020003" pitchFamily="2" charset="0"/>
              </a:rPr>
              <a:t>Maladaptive exercise is </a:t>
            </a:r>
            <a:r>
              <a:rPr lang="en-US" sz="5600" b="1" i="1" dirty="0">
                <a:solidFill>
                  <a:srgbClr val="1A4E66"/>
                </a:solidFill>
                <a:latin typeface="Avenir Book" panose="02000503020000020003" pitchFamily="2" charset="0"/>
              </a:rPr>
              <a:t>present</a:t>
            </a:r>
            <a:r>
              <a:rPr lang="en-US" sz="5600" dirty="0">
                <a:solidFill>
                  <a:srgbClr val="1A4E66"/>
                </a:solidFill>
                <a:latin typeface="Avenir Book" panose="02000503020000020003" pitchFamily="2" charset="0"/>
              </a:rPr>
              <a:t> in the general population of adolescents and </a:t>
            </a:r>
            <a:r>
              <a:rPr lang="en-US" sz="5600" b="1" i="1" dirty="0">
                <a:solidFill>
                  <a:srgbClr val="1A4E66"/>
                </a:solidFill>
                <a:latin typeface="Avenir Book" panose="02000503020000020003" pitchFamily="2" charset="0"/>
              </a:rPr>
              <a:t>very</a:t>
            </a:r>
            <a:r>
              <a:rPr lang="en-US" sz="5600" dirty="0">
                <a:solidFill>
                  <a:srgbClr val="1A4E66"/>
                </a:solidFill>
                <a:latin typeface="Avenir Book" panose="02000503020000020003" pitchFamily="2" charset="0"/>
              </a:rPr>
              <a:t> </a:t>
            </a:r>
            <a:r>
              <a:rPr lang="en-US" sz="5600" b="1" i="1" dirty="0">
                <a:solidFill>
                  <a:srgbClr val="1A4E66"/>
                </a:solidFill>
                <a:latin typeface="Avenir Book" panose="02000503020000020003" pitchFamily="2" charset="0"/>
              </a:rPr>
              <a:t>common</a:t>
            </a:r>
            <a:r>
              <a:rPr lang="en-US" sz="5600" dirty="0">
                <a:solidFill>
                  <a:srgbClr val="1A4E66"/>
                </a:solidFill>
                <a:latin typeface="Avenir Book" panose="02000503020000020003" pitchFamily="2" charset="0"/>
              </a:rPr>
              <a:t> among those with EDs</a:t>
            </a:r>
          </a:p>
        </p:txBody>
      </p:sp>
      <p:pic>
        <p:nvPicPr>
          <p:cNvPr id="7" name="Picture 6" descr="A hand holding an apple&#10;&#10;Description automatically generated">
            <a:extLst>
              <a:ext uri="{FF2B5EF4-FFF2-40B4-BE49-F238E27FC236}">
                <a16:creationId xmlns:a16="http://schemas.microsoft.com/office/drawing/2014/main" id="{D2D8BB36-2F4B-56E4-6044-6B2290C58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78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AA75-325E-F548-912E-ADF379120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>
                <a:solidFill>
                  <a:srgbClr val="1A4E66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AED5D4-9725-478C-8D0D-7F40407C2E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4399525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hand holding an apple&#10;&#10;Description automatically generated">
            <a:extLst>
              <a:ext uri="{FF2B5EF4-FFF2-40B4-BE49-F238E27FC236}">
                <a16:creationId xmlns:a16="http://schemas.microsoft.com/office/drawing/2014/main" id="{9B897316-8B8D-A66E-8780-16BC8177FC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18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D2A5-2842-A995-35D3-AD76B1FB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Why Study Acute Exercise?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470E2-38B1-6465-51FB-E5DBA8AC6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28999"/>
            <a:ext cx="10638183" cy="306387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Momentary affect regulation is proposed as a driving mechanism of exercise symptom maintenance</a:t>
            </a:r>
          </a:p>
          <a:p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Search for translational insights connecting biological and psychological impacts of exercise</a:t>
            </a:r>
          </a:p>
          <a:p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Advance understanding of ideographic differences in exercise response</a:t>
            </a:r>
          </a:p>
          <a:p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Set the stage for in-vivo exercise-based treatments</a:t>
            </a: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0616CD67-96EB-4DCE-9466-759E70949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94D4F03-9B4B-A6EB-7C9F-ED49BEF6D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47"/>
          <a:stretch/>
        </p:blipFill>
        <p:spPr>
          <a:xfrm>
            <a:off x="3871705" y="1505157"/>
            <a:ext cx="4236554" cy="15498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6011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06122E-074B-33A2-334D-3CA1F44BD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112" y="3429000"/>
            <a:ext cx="9637776" cy="2714771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1A4E66"/>
                </a:solidFill>
                <a:effectLst/>
                <a:latin typeface="Avenir Book" panose="02000503020000020003" pitchFamily="2" charset="0"/>
              </a:rPr>
              <a:t>Aim 1: Confirm feasibility of paradigms evaluating acute response to exercise among outpatient individuals with </a:t>
            </a:r>
            <a:r>
              <a:rPr lang="en-US" sz="2400" b="1" dirty="0" err="1">
                <a:solidFill>
                  <a:srgbClr val="1A4E66"/>
                </a:solidFill>
                <a:effectLst/>
                <a:latin typeface="Avenir Book" panose="02000503020000020003" pitchFamily="2" charset="0"/>
              </a:rPr>
              <a:t>EDs.</a:t>
            </a:r>
            <a:r>
              <a:rPr lang="en-US" sz="2400" b="1" dirty="0">
                <a:solidFill>
                  <a:srgbClr val="1A4E66"/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en-US" sz="2400" i="1" dirty="0">
                <a:solidFill>
                  <a:srgbClr val="1A4E66"/>
                </a:solidFill>
                <a:effectLst/>
                <a:latin typeface="Avenir Book" panose="02000503020000020003" pitchFamily="2" charset="0"/>
              </a:rPr>
              <a:t>a) study dropout, b) adverse events, c) completion rates</a:t>
            </a: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400" i="1" dirty="0">
              <a:solidFill>
                <a:srgbClr val="1A4E66"/>
              </a:solidFill>
              <a:effectLst/>
              <a:latin typeface="Avenir Book" panose="02000503020000020003" pitchFamily="2" charset="0"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1A4E66"/>
                </a:solidFill>
                <a:effectLst/>
                <a:latin typeface="Avenir Book" panose="02000503020000020003" pitchFamily="2" charset="0"/>
              </a:rPr>
              <a:t>Aim 2: Characterize variability in biobehavioral response to in-lab exercise</a:t>
            </a:r>
            <a:r>
              <a:rPr lang="en-US" sz="2400" dirty="0">
                <a:solidFill>
                  <a:srgbClr val="1A4E66"/>
                </a:solidFill>
                <a:effectLst/>
                <a:latin typeface="Avenir Book" panose="02000503020000020003" pitchFamily="2" charset="0"/>
              </a:rPr>
              <a:t>. </a:t>
            </a: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1A4E66"/>
                </a:solidFill>
                <a:effectLst/>
                <a:latin typeface="Avenir Book" panose="02000503020000020003" pitchFamily="2" charset="0"/>
              </a:rPr>
              <a:t>2a. </a:t>
            </a:r>
            <a:r>
              <a:rPr lang="en-US" sz="2400" i="1" dirty="0">
                <a:solidFill>
                  <a:srgbClr val="1A4E66"/>
                </a:solidFill>
                <a:latin typeface="Avenir Book" panose="02000503020000020003" pitchFamily="2" charset="0"/>
              </a:rPr>
              <a:t>C</a:t>
            </a:r>
            <a:r>
              <a:rPr lang="en-US" sz="2400" i="1" dirty="0">
                <a:solidFill>
                  <a:srgbClr val="1A4E66"/>
                </a:solidFill>
                <a:effectLst/>
                <a:latin typeface="Avenir Book" panose="02000503020000020003" pitchFamily="2" charset="0"/>
              </a:rPr>
              <a:t>haracterize changes during exercise in state body image, mood, and biological markers in both ED and HC groups. (*Graphical Description and Effect size estimation)</a:t>
            </a: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1A4E66"/>
                </a:solidFill>
                <a:latin typeface="Avenir Book" panose="02000503020000020003" pitchFamily="2" charset="0"/>
              </a:rPr>
              <a:t>2b</a:t>
            </a:r>
            <a:r>
              <a:rPr lang="en-US" sz="2400" i="1" dirty="0">
                <a:solidFill>
                  <a:srgbClr val="1A4E66"/>
                </a:solidFill>
                <a:latin typeface="Avenir Book" panose="02000503020000020003" pitchFamily="2" charset="0"/>
              </a:rPr>
              <a:t>. Identify potential correlates of exercise response (*Associations with CET)  </a:t>
            </a:r>
            <a:endParaRPr lang="en-US" sz="2400" dirty="0">
              <a:solidFill>
                <a:srgbClr val="1A4E66"/>
              </a:solidFill>
              <a:effectLst/>
              <a:latin typeface="Avenir Book" panose="02000503020000020003" pitchFamily="2" charset="0"/>
            </a:endParaRPr>
          </a:p>
        </p:txBody>
      </p:sp>
      <p:pic>
        <p:nvPicPr>
          <p:cNvPr id="8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524DE04-1FFC-57A0-4752-5E1C5ACBCB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3790122" y="1260597"/>
            <a:ext cx="4958743" cy="186208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" name="Picture 1" descr="A hand holding an apple&#10;&#10;Description automatically generated">
            <a:extLst>
              <a:ext uri="{FF2B5EF4-FFF2-40B4-BE49-F238E27FC236}">
                <a16:creationId xmlns:a16="http://schemas.microsoft.com/office/drawing/2014/main" id="{E26AD11F-6319-F9E3-92B6-ED5607EB3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608BB06-5945-B293-350C-AB9ACC816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082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Current Project</a:t>
            </a:r>
          </a:p>
        </p:txBody>
      </p:sp>
    </p:spTree>
    <p:extLst>
      <p:ext uri="{BB962C8B-B14F-4D97-AF65-F5344CB8AC3E}">
        <p14:creationId xmlns:p14="http://schemas.microsoft.com/office/powerpoint/2010/main" val="36855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E50F41E-ADF4-6741-A34F-ED3289AB814E}"/>
              </a:ext>
            </a:extLst>
          </p:cNvPr>
          <p:cNvSpPr/>
          <p:nvPr/>
        </p:nvSpPr>
        <p:spPr>
          <a:xfrm>
            <a:off x="6072537" y="4427355"/>
            <a:ext cx="6126889" cy="2032101"/>
          </a:xfrm>
          <a:prstGeom prst="rect">
            <a:avLst/>
          </a:prstGeom>
          <a:noFill/>
          <a:ln w="25400">
            <a:solidFill>
              <a:srgbClr val="1A4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1A4E66"/>
              </a:solidFill>
              <a:latin typeface="Avenir Book" panose="02000503020000020003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EE03FD-F361-7B4A-AB23-3D9556B43C66}"/>
              </a:ext>
            </a:extLst>
          </p:cNvPr>
          <p:cNvSpPr/>
          <p:nvPr/>
        </p:nvSpPr>
        <p:spPr>
          <a:xfrm>
            <a:off x="6086042" y="669051"/>
            <a:ext cx="6105958" cy="3758304"/>
          </a:xfrm>
          <a:prstGeom prst="rect">
            <a:avLst/>
          </a:prstGeom>
          <a:noFill/>
          <a:ln w="38100">
            <a:solidFill>
              <a:srgbClr val="1A4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1A4E66"/>
              </a:solidFill>
              <a:latin typeface="Avenir Book" panose="02000503020000020003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28D2F9-3BE8-8241-9456-475C60D32088}"/>
              </a:ext>
            </a:extLst>
          </p:cNvPr>
          <p:cNvSpPr/>
          <p:nvPr/>
        </p:nvSpPr>
        <p:spPr>
          <a:xfrm>
            <a:off x="0" y="669051"/>
            <a:ext cx="6078908" cy="5778149"/>
          </a:xfrm>
          <a:prstGeom prst="rect">
            <a:avLst/>
          </a:prstGeom>
          <a:noFill/>
          <a:ln w="38100">
            <a:solidFill>
              <a:srgbClr val="1A4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>
              <a:solidFill>
                <a:srgbClr val="1A4E66"/>
              </a:solidFill>
              <a:highlight>
                <a:srgbClr val="C2B824"/>
              </a:highlight>
              <a:latin typeface="Avenir Book" panose="02000503020000020003" pitchFamily="2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AE575CE-E156-2848-9F93-CD38E4E90D6F}"/>
              </a:ext>
            </a:extLst>
          </p:cNvPr>
          <p:cNvGrpSpPr/>
          <p:nvPr/>
        </p:nvGrpSpPr>
        <p:grpSpPr>
          <a:xfrm>
            <a:off x="6210085" y="4722607"/>
            <a:ext cx="6129742" cy="1642949"/>
            <a:chOff x="464386" y="1344549"/>
            <a:chExt cx="6129742" cy="16429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164503-AFEF-C248-9982-9A45BD0FADDB}"/>
                </a:ext>
              </a:extLst>
            </p:cNvPr>
            <p:cNvSpPr txBox="1"/>
            <p:nvPr/>
          </p:nvSpPr>
          <p:spPr>
            <a:xfrm>
              <a:off x="464386" y="1969934"/>
              <a:ext cx="141596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1A4E66"/>
                  </a:solidFill>
                  <a:latin typeface="Avenir Book" panose="02000503020000020003" pitchFamily="2" charset="0"/>
                </a:rPr>
                <a:t>State Measures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DE1476D-56FC-C647-9373-5E4B1BB95AE9}"/>
                </a:ext>
              </a:extLst>
            </p:cNvPr>
            <p:cNvSpPr/>
            <p:nvPr/>
          </p:nvSpPr>
          <p:spPr>
            <a:xfrm>
              <a:off x="2624040" y="1499329"/>
              <a:ext cx="762529" cy="147261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2B82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solidFill>
                  <a:srgbClr val="1A4E66"/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BC0F64E-8761-D14F-9654-3BF1EF329A17}"/>
                </a:ext>
              </a:extLst>
            </p:cNvPr>
            <p:cNvGrpSpPr/>
            <p:nvPr/>
          </p:nvGrpSpPr>
          <p:grpSpPr>
            <a:xfrm>
              <a:off x="4351406" y="1344549"/>
              <a:ext cx="2242722" cy="1642949"/>
              <a:chOff x="6783285" y="1408260"/>
              <a:chExt cx="1699805" cy="1229744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CA69E95-8525-574B-9971-0CB071176F92}"/>
                  </a:ext>
                </a:extLst>
              </p:cNvPr>
              <p:cNvSpPr/>
              <p:nvPr/>
            </p:nvSpPr>
            <p:spPr>
              <a:xfrm>
                <a:off x="6783285" y="1600925"/>
                <a:ext cx="1109499" cy="103707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2B82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Affect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Body Image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2E1091-4DD3-2047-A048-5762ED4B30AD}"/>
                  </a:ext>
                </a:extLst>
              </p:cNvPr>
              <p:cNvSpPr txBox="1"/>
              <p:nvPr/>
            </p:nvSpPr>
            <p:spPr>
              <a:xfrm>
                <a:off x="6913698" y="1408260"/>
                <a:ext cx="1569392" cy="218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30-min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Rest</a:t>
                </a:r>
                <a:endParaRPr lang="en-US" sz="1300" i="1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6C7F4AD-24BC-7243-82D3-FD2436D5CEF7}"/>
                </a:ext>
              </a:extLst>
            </p:cNvPr>
            <p:cNvCxnSpPr>
              <a:cxnSpLocks/>
            </p:cNvCxnSpPr>
            <p:nvPr/>
          </p:nvCxnSpPr>
          <p:spPr>
            <a:xfrm>
              <a:off x="2064272" y="2459541"/>
              <a:ext cx="554911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7CF6E1B-7934-334C-84EB-D0A4004378B6}"/>
                </a:ext>
              </a:extLst>
            </p:cNvPr>
            <p:cNvCxnSpPr>
              <a:cxnSpLocks/>
            </p:cNvCxnSpPr>
            <p:nvPr/>
          </p:nvCxnSpPr>
          <p:spPr>
            <a:xfrm>
              <a:off x="3386569" y="2486446"/>
              <a:ext cx="930962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BC97FFA7-D051-FB49-A1E1-CF5013686177}"/>
              </a:ext>
            </a:extLst>
          </p:cNvPr>
          <p:cNvSpPr txBox="1"/>
          <p:nvPr/>
        </p:nvSpPr>
        <p:spPr>
          <a:xfrm>
            <a:off x="-3097" y="6418471"/>
            <a:ext cx="112641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1A4E66"/>
                </a:solidFill>
                <a:latin typeface="Avenir Book" panose="02000503020000020003" pitchFamily="2" charset="0"/>
              </a:rPr>
              <a:t>Note</a:t>
            </a: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. Day A-C order is randomized. Accelerometer-measured free-living activity; self-reported </a:t>
            </a:r>
            <a:r>
              <a:rPr lang="en-US" sz="1300" dirty="0" err="1">
                <a:solidFill>
                  <a:srgbClr val="1A4E66"/>
                </a:solidFill>
                <a:latin typeface="Avenir Book" panose="02000503020000020003" pitchFamily="2" charset="0"/>
              </a:rPr>
              <a:t>DEx</a:t>
            </a: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; ED symptoms; anxiety and personality measures collected at screening; additional state self-report measures collected during Day C 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E8B3DF9-F46B-0948-9D62-0DFE0F2A25CA}"/>
              </a:ext>
            </a:extLst>
          </p:cNvPr>
          <p:cNvSpPr txBox="1"/>
          <p:nvPr/>
        </p:nvSpPr>
        <p:spPr>
          <a:xfrm>
            <a:off x="365710" y="640705"/>
            <a:ext cx="568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A4E66"/>
                </a:solidFill>
                <a:latin typeface="Avenir Book" panose="02000503020000020003" pitchFamily="2" charset="0"/>
              </a:rPr>
              <a:t>DAY A: Prescribed Exercise Task - Rest Condition; Self-Paced Exercise - Exercise Condition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0577F79-4C74-A440-9888-9154B46FDF80}"/>
              </a:ext>
            </a:extLst>
          </p:cNvPr>
          <p:cNvSpPr txBox="1"/>
          <p:nvPr/>
        </p:nvSpPr>
        <p:spPr>
          <a:xfrm>
            <a:off x="6232828" y="715717"/>
            <a:ext cx="597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A4E66"/>
                </a:solidFill>
                <a:latin typeface="Avenir Book" panose="02000503020000020003" pitchFamily="2" charset="0"/>
              </a:rPr>
              <a:t>DAY B: Prescribed Exercise Task - Exercise Condition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C181165-700C-954D-8982-C7423DAD106E}"/>
              </a:ext>
            </a:extLst>
          </p:cNvPr>
          <p:cNvSpPr txBox="1"/>
          <p:nvPr/>
        </p:nvSpPr>
        <p:spPr>
          <a:xfrm>
            <a:off x="6260609" y="4438458"/>
            <a:ext cx="541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1A4E66"/>
                </a:solidFill>
                <a:latin typeface="Avenir Book" panose="02000503020000020003" pitchFamily="2" charset="0"/>
              </a:rPr>
              <a:t>DAY C: Self-paced Exercise Task - Rest Condition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87DE7D-81A1-5143-89D9-6AFB6A619803}"/>
              </a:ext>
            </a:extLst>
          </p:cNvPr>
          <p:cNvGrpSpPr/>
          <p:nvPr/>
        </p:nvGrpSpPr>
        <p:grpSpPr>
          <a:xfrm>
            <a:off x="187196" y="3879626"/>
            <a:ext cx="5743818" cy="2468176"/>
            <a:chOff x="11327" y="3802979"/>
            <a:chExt cx="5684961" cy="2438772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EE842EF-8D30-3C40-9F03-975221F11718}"/>
                </a:ext>
              </a:extLst>
            </p:cNvPr>
            <p:cNvSpPr txBox="1"/>
            <p:nvPr/>
          </p:nvSpPr>
          <p:spPr>
            <a:xfrm>
              <a:off x="11327" y="4953103"/>
              <a:ext cx="1352271" cy="28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1A4E66"/>
                  </a:solidFill>
                  <a:latin typeface="Avenir Book" panose="02000503020000020003" pitchFamily="2" charset="0"/>
                </a:rPr>
                <a:t>State Measures</a:t>
              </a:r>
            </a:p>
          </p:txBody>
        </p: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977F3B5E-8A0A-1A4D-ABC2-68D8B6D7F433}"/>
                </a:ext>
              </a:extLst>
            </p:cNvPr>
            <p:cNvSpPr/>
            <p:nvPr/>
          </p:nvSpPr>
          <p:spPr>
            <a:xfrm>
              <a:off x="2085287" y="4595852"/>
              <a:ext cx="762529" cy="14743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2B82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solidFill>
                  <a:srgbClr val="1A4E66"/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EE21D09-90A3-8F47-8ACF-C5A9DB18B4A1}"/>
                </a:ext>
              </a:extLst>
            </p:cNvPr>
            <p:cNvGrpSpPr/>
            <p:nvPr/>
          </p:nvGrpSpPr>
          <p:grpSpPr>
            <a:xfrm>
              <a:off x="4047563" y="3802979"/>
              <a:ext cx="1648725" cy="2438772"/>
              <a:chOff x="6700242" y="1111179"/>
              <a:chExt cx="1249603" cy="1823300"/>
            </a:xfrm>
          </p:grpSpPr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3D91FC81-8316-DA44-B153-174FD0C3774F}"/>
                  </a:ext>
                </a:extLst>
              </p:cNvPr>
              <p:cNvSpPr/>
              <p:nvPr/>
            </p:nvSpPr>
            <p:spPr>
              <a:xfrm>
                <a:off x="6700242" y="1523516"/>
                <a:ext cx="1199637" cy="14109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2B82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HR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Distance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Exertion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Affect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Body Image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3DA5176-74B7-3747-BCF6-7C028AD63B27}"/>
                  </a:ext>
                </a:extLst>
              </p:cNvPr>
              <p:cNvSpPr txBox="1"/>
              <p:nvPr/>
            </p:nvSpPr>
            <p:spPr>
              <a:xfrm>
                <a:off x="6750207" y="1111179"/>
                <a:ext cx="1199638" cy="363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30-min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self-paced </a:t>
                </a:r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exercise</a:t>
                </a:r>
              </a:p>
            </p:txBody>
          </p:sp>
        </p:grp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F49AB98-2971-6147-88A4-3C266E3F45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876" y="5447982"/>
              <a:ext cx="554911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D6C4870-EAB3-2841-AF3C-11AFD697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7336" y="5471180"/>
              <a:ext cx="1130228" cy="5802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C458FA-553D-4641-A1D7-4ED6832590CF}"/>
              </a:ext>
            </a:extLst>
          </p:cNvPr>
          <p:cNvGrpSpPr/>
          <p:nvPr/>
        </p:nvGrpSpPr>
        <p:grpSpPr>
          <a:xfrm>
            <a:off x="334989" y="1238865"/>
            <a:ext cx="3884240" cy="3354073"/>
            <a:chOff x="337809" y="1026702"/>
            <a:chExt cx="3884240" cy="335407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E304102-B883-E347-A597-2521A58120EE}"/>
                </a:ext>
              </a:extLst>
            </p:cNvPr>
            <p:cNvGrpSpPr/>
            <p:nvPr/>
          </p:nvGrpSpPr>
          <p:grpSpPr>
            <a:xfrm>
              <a:off x="337809" y="1026702"/>
              <a:ext cx="1661523" cy="3354073"/>
              <a:chOff x="1957393" y="2071550"/>
              <a:chExt cx="1800693" cy="3759954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2AF0DA8-242D-AE41-9460-F7BECE7C3AE5}"/>
                  </a:ext>
                </a:extLst>
              </p:cNvPr>
              <p:cNvSpPr/>
              <p:nvPr/>
            </p:nvSpPr>
            <p:spPr>
              <a:xfrm>
                <a:off x="1997953" y="2388992"/>
                <a:ext cx="1760133" cy="407174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Affect, Body Image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2DC6B271-8724-4F40-B576-DDF6F0BF75D5}"/>
                  </a:ext>
                </a:extLst>
              </p:cNvPr>
              <p:cNvSpPr/>
              <p:nvPr/>
            </p:nvSpPr>
            <p:spPr>
              <a:xfrm>
                <a:off x="2012451" y="4637197"/>
                <a:ext cx="1475251" cy="1194307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DA, </a:t>
                </a:r>
                <a:r>
                  <a:rPr lang="en-US" sz="1200" dirty="0" err="1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eCB</a:t>
                </a:r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, 5-HT, leptin, cortisol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656CA8-EDC4-DE4B-BA44-6DD3F03B8826}"/>
                  </a:ext>
                </a:extLst>
              </p:cNvPr>
              <p:cNvSpPr txBox="1"/>
              <p:nvPr/>
            </p:nvSpPr>
            <p:spPr>
              <a:xfrm>
                <a:off x="1957393" y="2071550"/>
                <a:ext cx="1480711" cy="327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State Measures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2CC11A-90E5-064D-8418-59C6101AD4F5}"/>
                  </a:ext>
                </a:extLst>
              </p:cNvPr>
              <p:cNvSpPr txBox="1"/>
              <p:nvPr/>
            </p:nvSpPr>
            <p:spPr>
              <a:xfrm>
                <a:off x="2013037" y="4344030"/>
                <a:ext cx="1054871" cy="327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Biomarker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A454E5A-1E1D-4C47-82E0-21527F1E30D5}"/>
                </a:ext>
              </a:extLst>
            </p:cNvPr>
            <p:cNvGrpSpPr/>
            <p:nvPr/>
          </p:nvGrpSpPr>
          <p:grpSpPr>
            <a:xfrm>
              <a:off x="2356745" y="1142509"/>
              <a:ext cx="1400270" cy="1934796"/>
              <a:chOff x="6987930" y="2940015"/>
              <a:chExt cx="1895785" cy="2032163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7DFA8508-7DDE-D042-9F9D-8A815E8E7C4C}"/>
                  </a:ext>
                </a:extLst>
              </p:cNvPr>
              <p:cNvSpPr/>
              <p:nvPr/>
            </p:nvSpPr>
            <p:spPr>
              <a:xfrm>
                <a:off x="6987930" y="3273371"/>
                <a:ext cx="1895785" cy="1698807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6D5C13-4064-9B48-813A-BF200490699C}"/>
                  </a:ext>
                </a:extLst>
              </p:cNvPr>
              <p:cNvSpPr txBox="1"/>
              <p:nvPr/>
            </p:nvSpPr>
            <p:spPr>
              <a:xfrm>
                <a:off x="7166516" y="2940015"/>
                <a:ext cx="1494760" cy="307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30-min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Rest</a:t>
                </a: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FDEC441-2B98-F942-8531-6BB1E2C88AAC}"/>
                </a:ext>
              </a:extLst>
            </p:cNvPr>
            <p:cNvGrpSpPr/>
            <p:nvPr/>
          </p:nvGrpSpPr>
          <p:grpSpPr>
            <a:xfrm>
              <a:off x="388611" y="1725184"/>
              <a:ext cx="1345545" cy="1352121"/>
              <a:chOff x="4670736" y="2632874"/>
              <a:chExt cx="1302315" cy="1530234"/>
            </a:xfrm>
          </p:grpSpPr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18E2D705-552E-7C46-8E42-9CD26F0D305A}"/>
                  </a:ext>
                </a:extLst>
              </p:cNvPr>
              <p:cNvSpPr/>
              <p:nvPr/>
            </p:nvSpPr>
            <p:spPr>
              <a:xfrm>
                <a:off x="4670736" y="2980638"/>
                <a:ext cx="1302315" cy="1182470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Work for</a:t>
                </a:r>
                <a:r>
                  <a:rPr lang="en-US" sz="1300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$</a:t>
                </a:r>
                <a:r>
                  <a:rPr lang="en-US" sz="1300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 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6E0CA34-F5EC-564A-8CB7-372E8676DEBD}"/>
                  </a:ext>
                </a:extLst>
              </p:cNvPr>
              <p:cNvSpPr txBox="1"/>
              <p:nvPr/>
            </p:nvSpPr>
            <p:spPr>
              <a:xfrm>
                <a:off x="4694257" y="2632874"/>
                <a:ext cx="965345" cy="33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Behavioral</a:t>
                </a:r>
              </a:p>
            </p:txBody>
          </p: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ABC3093-7829-EE41-9E3F-5AEAD7EC22FE}"/>
                </a:ext>
              </a:extLst>
            </p:cNvPr>
            <p:cNvCxnSpPr>
              <a:cxnSpLocks/>
            </p:cNvCxnSpPr>
            <p:nvPr/>
          </p:nvCxnSpPr>
          <p:spPr>
            <a:xfrm>
              <a:off x="1731690" y="2341718"/>
              <a:ext cx="554911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F1A17D4-0997-0C4A-A00E-6865D16070C9}"/>
                </a:ext>
              </a:extLst>
            </p:cNvPr>
            <p:cNvCxnSpPr>
              <a:cxnSpLocks/>
            </p:cNvCxnSpPr>
            <p:nvPr/>
          </p:nvCxnSpPr>
          <p:spPr>
            <a:xfrm>
              <a:off x="3757015" y="2341718"/>
              <a:ext cx="465034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2" name="Title 1">
            <a:extLst>
              <a:ext uri="{FF2B5EF4-FFF2-40B4-BE49-F238E27FC236}">
                <a16:creationId xmlns:a16="http://schemas.microsoft.com/office/drawing/2014/main" id="{761C83A2-388D-414E-A14B-A62BDB5F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2" y="-56716"/>
            <a:ext cx="12163837" cy="71912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1A4E66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Study Procedures</a:t>
            </a:r>
            <a:endParaRPr lang="en-US" sz="3600" b="1" baseline="30000" dirty="0">
              <a:solidFill>
                <a:srgbClr val="1A4E66"/>
              </a:solidFill>
              <a:latin typeface="Avenir Book" panose="02000503020000020003" pitchFamily="2" charset="0"/>
              <a:cs typeface="Calibri" panose="020F0502020204030204" pitchFamily="34" charset="0"/>
            </a:endParaRPr>
          </a:p>
        </p:txBody>
      </p:sp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9A809FBB-E8C2-6618-D4C9-7A9FBDF1B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668" y="2544269"/>
            <a:ext cx="682628" cy="682628"/>
          </a:xfrm>
          <a:prstGeom prst="rect">
            <a:avLst/>
          </a:prstGeom>
        </p:spPr>
      </p:pic>
      <p:pic>
        <p:nvPicPr>
          <p:cNvPr id="16" name="Graphic 15" descr="Programmer female with solid fill">
            <a:extLst>
              <a:ext uri="{FF2B5EF4-FFF2-40B4-BE49-F238E27FC236}">
                <a16:creationId xmlns:a16="http://schemas.microsoft.com/office/drawing/2014/main" id="{719DEA31-5EFE-C472-5B68-52D4157DA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1159" y="2357959"/>
            <a:ext cx="544249" cy="544249"/>
          </a:xfrm>
          <a:prstGeom prst="rect">
            <a:avLst/>
          </a:prstGeom>
        </p:spPr>
      </p:pic>
      <p:pic>
        <p:nvPicPr>
          <p:cNvPr id="32" name="Graphic 31" descr="Cycling with solid fill">
            <a:extLst>
              <a:ext uri="{FF2B5EF4-FFF2-40B4-BE49-F238E27FC236}">
                <a16:creationId xmlns:a16="http://schemas.microsoft.com/office/drawing/2014/main" id="{D450B213-16AD-C73E-FF0B-C3EB9CC54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3482" y="4450147"/>
            <a:ext cx="748727" cy="748727"/>
          </a:xfrm>
          <a:prstGeom prst="rect">
            <a:avLst/>
          </a:prstGeom>
        </p:spPr>
      </p:pic>
      <p:pic>
        <p:nvPicPr>
          <p:cNvPr id="34" name="Graphic 33" descr="Couch with solid fill">
            <a:extLst>
              <a:ext uri="{FF2B5EF4-FFF2-40B4-BE49-F238E27FC236}">
                <a16:creationId xmlns:a16="http://schemas.microsoft.com/office/drawing/2014/main" id="{D7BB91A6-761A-220B-ECFE-00C1B86079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93531" y="1744211"/>
            <a:ext cx="914400" cy="914400"/>
          </a:xfrm>
          <a:prstGeom prst="rect">
            <a:avLst/>
          </a:prstGeom>
        </p:spPr>
      </p:pic>
      <p:pic>
        <p:nvPicPr>
          <p:cNvPr id="35" name="Graphic 34" descr="Couch with solid fill">
            <a:extLst>
              <a:ext uri="{FF2B5EF4-FFF2-40B4-BE49-F238E27FC236}">
                <a16:creationId xmlns:a16="http://schemas.microsoft.com/office/drawing/2014/main" id="{A16A4574-C2BC-CF62-B68B-305C285D55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46701" y="4940620"/>
            <a:ext cx="914400" cy="914400"/>
          </a:xfrm>
          <a:prstGeom prst="rect">
            <a:avLst/>
          </a:prstGeom>
        </p:spPr>
      </p:pic>
      <p:pic>
        <p:nvPicPr>
          <p:cNvPr id="40" name="Graphic 39" descr="Frappe Cup with solid fill">
            <a:extLst>
              <a:ext uri="{FF2B5EF4-FFF2-40B4-BE49-F238E27FC236}">
                <a16:creationId xmlns:a16="http://schemas.microsoft.com/office/drawing/2014/main" id="{14EE2CB7-57F4-41B7-095D-91E94F9A89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08894" y="4941472"/>
            <a:ext cx="914400" cy="914400"/>
          </a:xfrm>
          <a:prstGeom prst="rect">
            <a:avLst/>
          </a:prstGeom>
        </p:spPr>
      </p:pic>
      <p:pic>
        <p:nvPicPr>
          <p:cNvPr id="41" name="Graphic 40" descr="Frappe Cup with solid fill">
            <a:extLst>
              <a:ext uri="{FF2B5EF4-FFF2-40B4-BE49-F238E27FC236}">
                <a16:creationId xmlns:a16="http://schemas.microsoft.com/office/drawing/2014/main" id="{2766768D-89CE-04D8-B4C8-811770CF6B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06686" y="5085606"/>
            <a:ext cx="914400" cy="914400"/>
          </a:xfrm>
          <a:prstGeom prst="rect">
            <a:avLst/>
          </a:prstGeom>
        </p:spPr>
      </p:pic>
      <p:pic>
        <p:nvPicPr>
          <p:cNvPr id="45" name="Graphic 44" descr="Test tubes with solid fill">
            <a:extLst>
              <a:ext uri="{FF2B5EF4-FFF2-40B4-BE49-F238E27FC236}">
                <a16:creationId xmlns:a16="http://schemas.microsoft.com/office/drawing/2014/main" id="{34C89AD3-502D-AACF-5874-8FCFB5D1F5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182" y="4098180"/>
            <a:ext cx="478365" cy="478365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CE811C34-265E-12B4-F4CB-A6CBF4B9937C}"/>
              </a:ext>
            </a:extLst>
          </p:cNvPr>
          <p:cNvGrpSpPr/>
          <p:nvPr/>
        </p:nvGrpSpPr>
        <p:grpSpPr>
          <a:xfrm>
            <a:off x="4226363" y="1651097"/>
            <a:ext cx="1375872" cy="1472456"/>
            <a:chOff x="4199007" y="2100323"/>
            <a:chExt cx="1375872" cy="147245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C031870-E8DD-7B80-2891-27694A6A395C}"/>
                </a:ext>
              </a:extLst>
            </p:cNvPr>
            <p:cNvGrpSpPr/>
            <p:nvPr/>
          </p:nvGrpSpPr>
          <p:grpSpPr>
            <a:xfrm>
              <a:off x="4213646" y="2408373"/>
              <a:ext cx="1361233" cy="1164406"/>
              <a:chOff x="4213646" y="2408373"/>
              <a:chExt cx="1361233" cy="1164406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1F416BF7-A058-9909-8D8C-D230AA104608}"/>
                  </a:ext>
                </a:extLst>
              </p:cNvPr>
              <p:cNvSpPr/>
              <p:nvPr/>
            </p:nvSpPr>
            <p:spPr>
              <a:xfrm>
                <a:off x="4213646" y="2408373"/>
                <a:ext cx="1361233" cy="1164406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DA, </a:t>
                </a:r>
                <a:r>
                  <a:rPr lang="en-US" sz="1200" dirty="0" err="1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eCB</a:t>
                </a:r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, 5-HT, leptin, cortisol</a:t>
                </a:r>
              </a:p>
            </p:txBody>
          </p:sp>
          <p:pic>
            <p:nvPicPr>
              <p:cNvPr id="48" name="Graphic 47" descr="Test tubes with solid fill">
                <a:extLst>
                  <a:ext uri="{FF2B5EF4-FFF2-40B4-BE49-F238E27FC236}">
                    <a16:creationId xmlns:a16="http://schemas.microsoft.com/office/drawing/2014/main" id="{CED99942-CCC0-281F-2F2E-D1735FC6B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540990" y="2880253"/>
                <a:ext cx="610146" cy="610146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61237B-2955-75A5-DF0F-679F9EEC0E36}"/>
                </a:ext>
              </a:extLst>
            </p:cNvPr>
            <p:cNvSpPr txBox="1"/>
            <p:nvPr/>
          </p:nvSpPr>
          <p:spPr>
            <a:xfrm>
              <a:off x="4199007" y="2100323"/>
              <a:ext cx="97334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1A4E66"/>
                  </a:solidFill>
                  <a:latin typeface="Avenir Book" panose="02000503020000020003" pitchFamily="2" charset="0"/>
                </a:rPr>
                <a:t>Biomarker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88B450-CAD3-CB0D-0CEB-A036A549F022}"/>
              </a:ext>
            </a:extLst>
          </p:cNvPr>
          <p:cNvGrpSpPr/>
          <p:nvPr/>
        </p:nvGrpSpPr>
        <p:grpSpPr>
          <a:xfrm>
            <a:off x="6234933" y="1106214"/>
            <a:ext cx="4209015" cy="3301197"/>
            <a:chOff x="324395" y="968063"/>
            <a:chExt cx="4209015" cy="330119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2F0A11-F320-B935-EE83-63DA7BC318F9}"/>
                </a:ext>
              </a:extLst>
            </p:cNvPr>
            <p:cNvGrpSpPr/>
            <p:nvPr/>
          </p:nvGrpSpPr>
          <p:grpSpPr>
            <a:xfrm>
              <a:off x="324395" y="968063"/>
              <a:ext cx="1607684" cy="3301197"/>
              <a:chOff x="1942854" y="2005816"/>
              <a:chExt cx="1742344" cy="3700679"/>
            </a:xfrm>
          </p:grpSpPr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E8E340F4-9CF0-6911-BE02-96F26ABEEE0A}"/>
                  </a:ext>
                </a:extLst>
              </p:cNvPr>
              <p:cNvSpPr/>
              <p:nvPr/>
            </p:nvSpPr>
            <p:spPr>
              <a:xfrm>
                <a:off x="1997951" y="2303149"/>
                <a:ext cx="1687247" cy="325443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Affect, Body Image</a:t>
                </a:r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6A216B4E-731C-1E81-E7F7-D184189E9D04}"/>
                  </a:ext>
                </a:extLst>
              </p:cNvPr>
              <p:cNvSpPr/>
              <p:nvPr/>
            </p:nvSpPr>
            <p:spPr>
              <a:xfrm>
                <a:off x="2022235" y="4512188"/>
                <a:ext cx="1475251" cy="1194307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DA, </a:t>
                </a:r>
                <a:r>
                  <a:rPr lang="en-US" sz="1200" dirty="0" err="1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eCB</a:t>
                </a:r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, 5-HT, leptin, cortisol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C85F42E-2574-C290-DA81-AF0ED5F9FE0C}"/>
                  </a:ext>
                </a:extLst>
              </p:cNvPr>
              <p:cNvSpPr txBox="1"/>
              <p:nvPr/>
            </p:nvSpPr>
            <p:spPr>
              <a:xfrm>
                <a:off x="1942854" y="2005816"/>
                <a:ext cx="1480710" cy="327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State Measures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1691113-8EC2-C867-39B3-2AE686ED0FE1}"/>
                  </a:ext>
                </a:extLst>
              </p:cNvPr>
              <p:cNvSpPr txBox="1"/>
              <p:nvPr/>
            </p:nvSpPr>
            <p:spPr>
              <a:xfrm>
                <a:off x="1988584" y="4241408"/>
                <a:ext cx="1054872" cy="327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Biomarker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1798B68-0553-066C-91AF-B4E5F4B38FB8}"/>
                </a:ext>
              </a:extLst>
            </p:cNvPr>
            <p:cNvGrpSpPr/>
            <p:nvPr/>
          </p:nvGrpSpPr>
          <p:grpSpPr>
            <a:xfrm>
              <a:off x="2454344" y="1019363"/>
              <a:ext cx="1656755" cy="2615982"/>
              <a:chOff x="7120063" y="2810671"/>
              <a:chExt cx="2243031" cy="2747629"/>
            </a:xfrm>
          </p:grpSpPr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9B980483-F063-F990-1676-717AEC6D47B6}"/>
                  </a:ext>
                </a:extLst>
              </p:cNvPr>
              <p:cNvSpPr/>
              <p:nvPr/>
            </p:nvSpPr>
            <p:spPr>
              <a:xfrm>
                <a:off x="7251521" y="3282555"/>
                <a:ext cx="1911940" cy="2275745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BA5F6C0-2F25-B265-41C3-7014B9DC4B57}"/>
                  </a:ext>
                </a:extLst>
              </p:cNvPr>
              <p:cNvSpPr txBox="1"/>
              <p:nvPr/>
            </p:nvSpPr>
            <p:spPr>
              <a:xfrm>
                <a:off x="7120063" y="2810671"/>
                <a:ext cx="2243031" cy="517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30-min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prescribed </a:t>
                </a:r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exercise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A25CDEC-893C-B905-8242-D8D0417DCB6B}"/>
                </a:ext>
              </a:extLst>
            </p:cNvPr>
            <p:cNvGrpSpPr/>
            <p:nvPr/>
          </p:nvGrpSpPr>
          <p:grpSpPr>
            <a:xfrm>
              <a:off x="339017" y="1631846"/>
              <a:ext cx="1624690" cy="1280655"/>
              <a:chOff x="4622731" y="2527241"/>
              <a:chExt cx="1572490" cy="1449354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422AAB64-170A-C5DF-BE36-D7529F5B762F}"/>
                  </a:ext>
                </a:extLst>
              </p:cNvPr>
              <p:cNvSpPr/>
              <p:nvPr/>
            </p:nvSpPr>
            <p:spPr>
              <a:xfrm>
                <a:off x="4651604" y="2794126"/>
                <a:ext cx="1543617" cy="1182469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Work for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exercise</a:t>
                </a: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 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A95B9F5-CBA9-1A9E-54B2-30904A2101A4}"/>
                  </a:ext>
                </a:extLst>
              </p:cNvPr>
              <p:cNvSpPr txBox="1"/>
              <p:nvPr/>
            </p:nvSpPr>
            <p:spPr>
              <a:xfrm>
                <a:off x="4622731" y="2527241"/>
                <a:ext cx="965344" cy="33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Behavioral</a:t>
                </a:r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17B8B92-6F5A-72E3-5707-D9A9868B0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8041" y="2341630"/>
              <a:ext cx="504743" cy="1962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3BDC9E6-D345-1C11-C1EA-1905229DC6E3}"/>
                </a:ext>
              </a:extLst>
            </p:cNvPr>
            <p:cNvCxnSpPr>
              <a:cxnSpLocks/>
            </p:cNvCxnSpPr>
            <p:nvPr/>
          </p:nvCxnSpPr>
          <p:spPr>
            <a:xfrm>
              <a:off x="4007885" y="2343680"/>
              <a:ext cx="525525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8" name="Graphic 67" descr="Test tubes with solid fill">
            <a:extLst>
              <a:ext uri="{FF2B5EF4-FFF2-40B4-BE49-F238E27FC236}">
                <a16:creationId xmlns:a16="http://schemas.microsoft.com/office/drawing/2014/main" id="{469F3130-E2E5-719B-D13D-9D6C5662AB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45958" y="3811479"/>
            <a:ext cx="478365" cy="478365"/>
          </a:xfrm>
          <a:prstGeom prst="rect">
            <a:avLst/>
          </a:prstGeom>
        </p:spPr>
      </p:pic>
      <p:pic>
        <p:nvPicPr>
          <p:cNvPr id="83" name="Graphic 82" descr="Cycling with solid fill">
            <a:extLst>
              <a:ext uri="{FF2B5EF4-FFF2-40B4-BE49-F238E27FC236}">
                <a16:creationId xmlns:a16="http://schemas.microsoft.com/office/drawing/2014/main" id="{7DD4DB1B-ADE4-A2B6-3129-978BC6281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5557" y="1726736"/>
            <a:ext cx="748727" cy="74872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1C2392A8-8C6B-42F2-2D68-2C4231292A67}"/>
              </a:ext>
            </a:extLst>
          </p:cNvPr>
          <p:cNvSpPr txBox="1"/>
          <p:nvPr/>
        </p:nvSpPr>
        <p:spPr>
          <a:xfrm>
            <a:off x="8456519" y="2519463"/>
            <a:ext cx="137160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Exertion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Affect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Body Image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BE9BB25-5880-D16B-2FBA-4EDD3A6E6F78}"/>
              </a:ext>
            </a:extLst>
          </p:cNvPr>
          <p:cNvSpPr txBox="1"/>
          <p:nvPr/>
        </p:nvSpPr>
        <p:spPr>
          <a:xfrm>
            <a:off x="2344915" y="2651954"/>
            <a:ext cx="13716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Affect</a:t>
            </a:r>
          </a:p>
          <a:p>
            <a:pPr marL="9144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Body Image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14DBA540-08DC-03B9-928D-01240ED0346C}"/>
              </a:ext>
            </a:extLst>
          </p:cNvPr>
          <p:cNvSpPr/>
          <p:nvPr/>
        </p:nvSpPr>
        <p:spPr>
          <a:xfrm>
            <a:off x="154114" y="5367928"/>
            <a:ext cx="1532012" cy="363220"/>
          </a:xfrm>
          <a:prstGeom prst="roundRect">
            <a:avLst/>
          </a:prstGeom>
          <a:noFill/>
          <a:ln>
            <a:solidFill>
              <a:srgbClr val="C2B82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>
                <a:solidFill>
                  <a:srgbClr val="1A4E66"/>
                </a:solidFill>
                <a:latin typeface="Avenir Book" panose="02000503020000020003" pitchFamily="2" charset="0"/>
              </a:rPr>
              <a:t>Affect, Body Image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9737E1A4-53F6-E2B9-05C3-1009C89A66BE}"/>
              </a:ext>
            </a:extLst>
          </p:cNvPr>
          <p:cNvSpPr/>
          <p:nvPr/>
        </p:nvSpPr>
        <p:spPr>
          <a:xfrm>
            <a:off x="6142254" y="5682131"/>
            <a:ext cx="1624098" cy="363220"/>
          </a:xfrm>
          <a:prstGeom prst="roundRect">
            <a:avLst/>
          </a:prstGeom>
          <a:noFill/>
          <a:ln>
            <a:solidFill>
              <a:srgbClr val="C2B82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>
                <a:solidFill>
                  <a:srgbClr val="1A4E66"/>
                </a:solidFill>
                <a:latin typeface="Avenir Book" panose="02000503020000020003" pitchFamily="2" charset="0"/>
              </a:rPr>
              <a:t>Affect, Body Image</a:t>
            </a:r>
          </a:p>
        </p:txBody>
      </p:sp>
      <p:pic>
        <p:nvPicPr>
          <p:cNvPr id="104" name="Picture 103" descr="A hand holding an apple&#10;&#10;Description automatically generated">
            <a:extLst>
              <a:ext uri="{FF2B5EF4-FFF2-40B4-BE49-F238E27FC236}">
                <a16:creationId xmlns:a16="http://schemas.microsoft.com/office/drawing/2014/main" id="{0E0AAA40-78AD-F8A7-731E-2B2B69178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0684924-046A-BD8D-B7A5-AC8E698AEC73}"/>
              </a:ext>
            </a:extLst>
          </p:cNvPr>
          <p:cNvGrpSpPr/>
          <p:nvPr/>
        </p:nvGrpSpPr>
        <p:grpSpPr>
          <a:xfrm>
            <a:off x="10461918" y="1573218"/>
            <a:ext cx="1375872" cy="1472456"/>
            <a:chOff x="4199007" y="2100323"/>
            <a:chExt cx="1375872" cy="1472456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06C2798-1E58-24F5-4E53-112B81311BDE}"/>
                </a:ext>
              </a:extLst>
            </p:cNvPr>
            <p:cNvGrpSpPr/>
            <p:nvPr/>
          </p:nvGrpSpPr>
          <p:grpSpPr>
            <a:xfrm>
              <a:off x="4213646" y="2408373"/>
              <a:ext cx="1361233" cy="1164406"/>
              <a:chOff x="4213646" y="2408373"/>
              <a:chExt cx="1361233" cy="1164406"/>
            </a:xfrm>
          </p:grpSpPr>
          <p:sp>
            <p:nvSpPr>
              <p:cNvPr id="123" name="Rounded Rectangle 122">
                <a:extLst>
                  <a:ext uri="{FF2B5EF4-FFF2-40B4-BE49-F238E27FC236}">
                    <a16:creationId xmlns:a16="http://schemas.microsoft.com/office/drawing/2014/main" id="{F23BF83E-31D0-5F7A-AA6A-29A47ABB1F26}"/>
                  </a:ext>
                </a:extLst>
              </p:cNvPr>
              <p:cNvSpPr/>
              <p:nvPr/>
            </p:nvSpPr>
            <p:spPr>
              <a:xfrm>
                <a:off x="4213646" y="2408373"/>
                <a:ext cx="1361233" cy="1164406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DA, </a:t>
                </a:r>
                <a:r>
                  <a:rPr lang="en-US" sz="1200" dirty="0" err="1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eCB</a:t>
                </a:r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, 5-HT, leptin, cortisol</a:t>
                </a:r>
              </a:p>
            </p:txBody>
          </p:sp>
          <p:pic>
            <p:nvPicPr>
              <p:cNvPr id="159" name="Graphic 158" descr="Test tubes with solid fill">
                <a:extLst>
                  <a:ext uri="{FF2B5EF4-FFF2-40B4-BE49-F238E27FC236}">
                    <a16:creationId xmlns:a16="http://schemas.microsoft.com/office/drawing/2014/main" id="{878F742D-DC15-A7AE-27EB-2E2ABB5C4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540990" y="2880253"/>
                <a:ext cx="610146" cy="610146"/>
              </a:xfrm>
              <a:prstGeom prst="rect">
                <a:avLst/>
              </a:prstGeom>
            </p:spPr>
          </p:pic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A9F6BA9-FCEC-136F-33E7-D88AFE0113E8}"/>
                </a:ext>
              </a:extLst>
            </p:cNvPr>
            <p:cNvSpPr txBox="1"/>
            <p:nvPr/>
          </p:nvSpPr>
          <p:spPr>
            <a:xfrm>
              <a:off x="4199007" y="2100323"/>
              <a:ext cx="97334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1A4E66"/>
                  </a:solidFill>
                  <a:latin typeface="Avenir Book" panose="02000503020000020003" pitchFamily="2" charset="0"/>
                </a:rPr>
                <a:t>Biomarker</a:t>
              </a:r>
            </a:p>
          </p:txBody>
        </p:sp>
      </p:grp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53EF6142-84AA-8278-02B5-2841FE676E3E}"/>
              </a:ext>
            </a:extLst>
          </p:cNvPr>
          <p:cNvSpPr/>
          <p:nvPr/>
        </p:nvSpPr>
        <p:spPr>
          <a:xfrm>
            <a:off x="3186347" y="4687604"/>
            <a:ext cx="947695" cy="680324"/>
          </a:xfrm>
          <a:prstGeom prst="roundRect">
            <a:avLst/>
          </a:prstGeom>
          <a:noFill/>
          <a:ln>
            <a:solidFill>
              <a:srgbClr val="C2B82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>
                <a:solidFill>
                  <a:srgbClr val="1A4E66"/>
                </a:solidFill>
                <a:latin typeface="Avenir Book" panose="02000503020000020003" pitchFamily="2" charset="0"/>
              </a:rPr>
              <a:t>Affect, Body Image</a:t>
            </a: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B448C478-3466-144F-B5BD-B4688A137029}"/>
              </a:ext>
            </a:extLst>
          </p:cNvPr>
          <p:cNvSpPr/>
          <p:nvPr/>
        </p:nvSpPr>
        <p:spPr>
          <a:xfrm>
            <a:off x="9208934" y="4950847"/>
            <a:ext cx="802137" cy="633978"/>
          </a:xfrm>
          <a:prstGeom prst="roundRect">
            <a:avLst/>
          </a:prstGeom>
          <a:noFill/>
          <a:ln>
            <a:solidFill>
              <a:srgbClr val="C2B82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>
                <a:solidFill>
                  <a:srgbClr val="1A4E66"/>
                </a:solidFill>
                <a:latin typeface="Avenir Book" panose="02000503020000020003" pitchFamily="2" charset="0"/>
              </a:rPr>
              <a:t>Affect, Body Image</a:t>
            </a:r>
          </a:p>
        </p:txBody>
      </p:sp>
    </p:spTree>
    <p:extLst>
      <p:ext uri="{BB962C8B-B14F-4D97-AF65-F5344CB8AC3E}">
        <p14:creationId xmlns:p14="http://schemas.microsoft.com/office/powerpoint/2010/main" val="76601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21" grpId="0"/>
      <p:bldP spid="1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A6025-F663-CFF0-8C79-B5693467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Pilot Participants (through 9/1/2023)</a:t>
            </a: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DB20A1A1-1220-7059-FFF1-568FA0AE7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5DCD0E9-500E-5130-A305-509799362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86" y="1690688"/>
            <a:ext cx="9398002" cy="52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4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F255F-DC00-45C2-E0F2-2486AB24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Feasibility Summary</a:t>
            </a: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2FD06F76-1B4C-BD9B-4FE0-649A00FD6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5B787F-8768-75C3-F23E-968C890A9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294895"/>
              </p:ext>
            </p:extLst>
          </p:nvPr>
        </p:nvGraphicFramePr>
        <p:xfrm>
          <a:off x="956989" y="1690688"/>
          <a:ext cx="10002560" cy="3721037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5001280">
                  <a:extLst>
                    <a:ext uri="{9D8B030D-6E8A-4147-A177-3AD203B41FA5}">
                      <a16:colId xmlns:a16="http://schemas.microsoft.com/office/drawing/2014/main" val="3240821508"/>
                    </a:ext>
                  </a:extLst>
                </a:gridCol>
                <a:gridCol w="5001280">
                  <a:extLst>
                    <a:ext uri="{9D8B030D-6E8A-4147-A177-3AD203B41FA5}">
                      <a16:colId xmlns:a16="http://schemas.microsoft.com/office/drawing/2014/main" val="2897606835"/>
                    </a:ext>
                  </a:extLst>
                </a:gridCol>
              </a:tblGrid>
              <a:tr h="673037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Avenir Book" panose="02000503020000020003" pitchFamily="2" charset="0"/>
                        </a:rPr>
                        <a:t>Feasibility Strengths  </a:t>
                      </a:r>
                    </a:p>
                  </a:txBody>
                  <a:tcPr>
                    <a:solidFill>
                      <a:srgbClr val="1A4E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Avenir Book" panose="02000503020000020003" pitchFamily="2" charset="0"/>
                        </a:rPr>
                        <a:t>Barriers</a:t>
                      </a:r>
                    </a:p>
                  </a:txBody>
                  <a:tcPr>
                    <a:solidFill>
                      <a:srgbClr val="1A4E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027949"/>
                  </a:ext>
                </a:extLst>
              </a:tr>
              <a:tr h="8603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>
                          <a:solidFill>
                            <a:srgbClr val="1A4E66"/>
                          </a:solidFill>
                          <a:latin typeface="Avenir Book" panose="02000503020000020003" pitchFamily="2" charset="0"/>
                        </a:rPr>
                        <a:t>Strong participant interest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>
                          <a:solidFill>
                            <a:srgbClr val="1A4E66"/>
                          </a:solidFill>
                          <a:latin typeface="Avenir Book" panose="02000503020000020003" pitchFamily="2" charset="0"/>
                        </a:rPr>
                        <a:t>Mild recruitment resistance from clinics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945782"/>
                  </a:ext>
                </a:extLst>
              </a:tr>
              <a:tr h="8603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>
                          <a:solidFill>
                            <a:srgbClr val="1A4E66"/>
                          </a:solidFill>
                          <a:latin typeface="Avenir Book" panose="02000503020000020003" pitchFamily="2" charset="0"/>
                        </a:rPr>
                        <a:t>&gt;95% study completion of enrolled participants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>
                          <a:solidFill>
                            <a:srgbClr val="1A4E66"/>
                          </a:solidFill>
                          <a:latin typeface="Avenir Book" panose="02000503020000020003" pitchFamily="2" charset="0"/>
                        </a:rPr>
                        <a:t>Some discomfort with blood draw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4703"/>
                  </a:ext>
                </a:extLst>
              </a:tr>
              <a:tr h="12796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>
                          <a:solidFill>
                            <a:srgbClr val="1A4E66"/>
                          </a:solidFill>
                          <a:latin typeface="Avenir Book" panose="02000503020000020003" pitchFamily="2" charset="0"/>
                        </a:rPr>
                        <a:t>No concerns with completion of exercise or food challenge tasks; No adverse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>
                          <a:solidFill>
                            <a:srgbClr val="1A4E66"/>
                          </a:solidFill>
                          <a:latin typeface="Avenir Book" panose="02000503020000020003" pitchFamily="2" charset="0"/>
                        </a:rPr>
                        <a:t>Relatively high study burden (*in person)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459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267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12519</TotalTime>
  <Words>1006</Words>
  <Application>Microsoft Macintosh PowerPoint</Application>
  <PresentationFormat>Widescreen</PresentationFormat>
  <Paragraphs>178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Avenir Book</vt:lpstr>
      <vt:lpstr>Baloo Bhaijaan</vt:lpstr>
      <vt:lpstr>Calibri</vt:lpstr>
      <vt:lpstr>Calibri Light</vt:lpstr>
      <vt:lpstr>Office Theme</vt:lpstr>
      <vt:lpstr>Understanding Acute Exercise Response among Girls and Young Women with and without Eating Disorders  </vt:lpstr>
      <vt:lpstr>Objectives</vt:lpstr>
      <vt:lpstr>PowerPoint Presentation</vt:lpstr>
      <vt:lpstr>Background</vt:lpstr>
      <vt:lpstr>Why Study Acute Exercise?</vt:lpstr>
      <vt:lpstr>Current Project</vt:lpstr>
      <vt:lpstr>Study Procedures</vt:lpstr>
      <vt:lpstr>Pilot Participants (through 9/1/2023)</vt:lpstr>
      <vt:lpstr>Feasibility Summary</vt:lpstr>
      <vt:lpstr>Pilot Participant Demographics</vt:lpstr>
      <vt:lpstr>2a. Exercise Drive and Response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2b. Associations with Self-Reported Compulsive Exercise</vt:lpstr>
      <vt:lpstr>PowerPoint Presentation</vt:lpstr>
      <vt:lpstr>PowerPoint Presentation</vt:lpstr>
      <vt:lpstr>PowerPoint Presentation</vt:lpstr>
      <vt:lpstr>PowerPoint Presentation</vt:lpstr>
      <vt:lpstr>Takeaways</vt:lpstr>
      <vt:lpstr>Future Work</vt:lpstr>
      <vt:lpstr>Many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SCHAUMBERG</dc:creator>
  <cp:lastModifiedBy>KATHERINE SCHAUMBERG</cp:lastModifiedBy>
  <cp:revision>44</cp:revision>
  <dcterms:created xsi:type="dcterms:W3CDTF">2023-08-22T00:27:45Z</dcterms:created>
  <dcterms:modified xsi:type="dcterms:W3CDTF">2023-09-08T13:43:31Z</dcterms:modified>
</cp:coreProperties>
</file>